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68" r:id="rId3"/>
    <p:sldId id="273" r:id="rId4"/>
    <p:sldId id="272" r:id="rId5"/>
    <p:sldId id="269" r:id="rId6"/>
    <p:sldId id="286" r:id="rId7"/>
    <p:sldId id="283" r:id="rId8"/>
    <p:sldId id="270" r:id="rId9"/>
    <p:sldId id="265" r:id="rId10"/>
    <p:sldId id="277" r:id="rId11"/>
    <p:sldId id="259" r:id="rId12"/>
    <p:sldId id="271" r:id="rId13"/>
    <p:sldId id="266" r:id="rId14"/>
    <p:sldId id="276" r:id="rId15"/>
    <p:sldId id="258" r:id="rId16"/>
    <p:sldId id="288" r:id="rId17"/>
    <p:sldId id="278" r:id="rId18"/>
  </p:sldIdLst>
  <p:sldSz cx="9144000" cy="5143500" type="screen16x9"/>
  <p:notesSz cx="6858000" cy="10013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9B2A-E6D2-485C-AD7D-7F4B9B889856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D08E9-3659-4986-AEFF-00780C786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98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9B31-D966-4844-B53D-31FA817884A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EAE-7649-4734-B57D-D5D9940A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2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9B31-D966-4844-B53D-31FA817884A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EAE-7649-4734-B57D-D5D9940A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56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9B31-D966-4844-B53D-31FA817884A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EAE-7649-4734-B57D-D5D9940A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1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9B31-D966-4844-B53D-31FA817884A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EAE-7649-4734-B57D-D5D9940A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3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9B31-D966-4844-B53D-31FA817884A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EAE-7649-4734-B57D-D5D9940A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9B31-D966-4844-B53D-31FA817884A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EAE-7649-4734-B57D-D5D9940A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30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9B31-D966-4844-B53D-31FA817884A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EAE-7649-4734-B57D-D5D9940A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64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9B31-D966-4844-B53D-31FA817884A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EAE-7649-4734-B57D-D5D9940A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7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9B31-D966-4844-B53D-31FA817884A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EAE-7649-4734-B57D-D5D9940A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1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9B31-D966-4844-B53D-31FA817884A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EAE-7649-4734-B57D-D5D9940A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1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9B31-D966-4844-B53D-31FA817884A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EAE-7649-4734-B57D-D5D9940A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9B31-D966-4844-B53D-31FA817884A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BBEAE-7649-4734-B57D-D5D9940AE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rocha.org.u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NFE Circuit Meeting  19 June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ECO SLOT </a:t>
            </a:r>
            <a:r>
              <a:rPr lang="en-GB" i="1" dirty="0">
                <a:solidFill>
                  <a:schemeClr val="tx1"/>
                </a:solidFill>
              </a:rPr>
              <a:t>(10 mins)</a:t>
            </a:r>
          </a:p>
        </p:txBody>
      </p:sp>
    </p:spTree>
    <p:extLst>
      <p:ext uri="{BB962C8B-B14F-4D97-AF65-F5344CB8AC3E}">
        <p14:creationId xmlns:p14="http://schemas.microsoft.com/office/powerpoint/2010/main" val="42005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\Pictures\ECO\Climate Change 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14" y="0"/>
            <a:ext cx="354497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9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\AppData\Local\Temp\IMG_12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r="1458" b="2083"/>
          <a:stretch/>
        </p:blipFill>
        <p:spPr bwMode="auto">
          <a:xfrm rot="5400000">
            <a:off x="2038405" y="733395"/>
            <a:ext cx="513919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9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ohn\Pictures\CLIMATE CHANGE\Ratcliffe on Tr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/>
          <a:stretch/>
        </p:blipFill>
        <p:spPr bwMode="auto">
          <a:xfrm>
            <a:off x="755576" y="0"/>
            <a:ext cx="756886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8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dirty="0">
              <a:solidFill>
                <a:srgbClr val="00B050"/>
              </a:solidFill>
            </a:endParaRPr>
          </a:p>
          <a:p>
            <a:pPr algn="ctr"/>
            <a:r>
              <a:rPr lang="en-GB" sz="4800" b="1" dirty="0">
                <a:solidFill>
                  <a:srgbClr val="00B050"/>
                </a:solidFill>
              </a:rPr>
              <a:t>Targets for Net Zero </a:t>
            </a:r>
          </a:p>
          <a:p>
            <a:pPr algn="ctr"/>
            <a:r>
              <a:rPr lang="en-GB" sz="4800" b="1" dirty="0">
                <a:solidFill>
                  <a:srgbClr val="00B050"/>
                </a:solidFill>
              </a:rPr>
              <a:t>Carbon Footprint</a:t>
            </a:r>
          </a:p>
          <a:p>
            <a:pPr algn="ctr"/>
            <a:endParaRPr lang="en-GB" sz="2000" b="1" dirty="0">
              <a:solidFill>
                <a:srgbClr val="00B050"/>
              </a:solidFill>
            </a:endParaRPr>
          </a:p>
          <a:p>
            <a:pPr algn="ctr"/>
            <a:r>
              <a:rPr lang="en-GB" sz="4800" b="1" dirty="0">
                <a:solidFill>
                  <a:srgbClr val="00B050"/>
                </a:solidFill>
              </a:rPr>
              <a:t>UN &amp; UK Government 2050 </a:t>
            </a:r>
          </a:p>
          <a:p>
            <a:pPr algn="ctr"/>
            <a:r>
              <a:rPr lang="en-GB" sz="4800" b="1" dirty="0">
                <a:solidFill>
                  <a:srgbClr val="00B050"/>
                </a:solidFill>
              </a:rPr>
              <a:t>NWLDC 2045 </a:t>
            </a:r>
          </a:p>
          <a:p>
            <a:pPr algn="ctr"/>
            <a:r>
              <a:rPr lang="en-GB" sz="4800" b="1" dirty="0">
                <a:solidFill>
                  <a:srgbClr val="00B050"/>
                </a:solidFill>
              </a:rPr>
              <a:t>Methodist Church 2030</a:t>
            </a:r>
          </a:p>
        </p:txBody>
      </p:sp>
    </p:spTree>
    <p:extLst>
      <p:ext uri="{BB962C8B-B14F-4D97-AF65-F5344CB8AC3E}">
        <p14:creationId xmlns:p14="http://schemas.microsoft.com/office/powerpoint/2010/main" val="227235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n\AppData\Local\Temp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62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\AppData\Local\Temp\IMG_1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8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72"/>
            <a:ext cx="9144000" cy="51305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r>
              <a:rPr lang="en-GB" sz="3600" b="1" dirty="0"/>
              <a:t>Our ultimate aim is </a:t>
            </a:r>
          </a:p>
          <a:p>
            <a:pPr marL="0" indent="0" algn="ctr">
              <a:buNone/>
            </a:pPr>
            <a:r>
              <a:rPr lang="en-GB" sz="3600" b="1" dirty="0"/>
              <a:t>to be good stewards of what God has provided</a:t>
            </a:r>
          </a:p>
          <a:p>
            <a:pPr marL="0" indent="0" algn="ctr">
              <a:buNone/>
            </a:pPr>
            <a:r>
              <a:rPr lang="en-GB" sz="3600" b="1" dirty="0"/>
              <a:t>and save the planet for future generations</a:t>
            </a:r>
          </a:p>
          <a:p>
            <a:pPr marL="0" indent="0" algn="ctr">
              <a:buNone/>
            </a:pPr>
            <a:r>
              <a:rPr lang="en-GB" sz="3600" b="1"/>
              <a:t>Our </a:t>
            </a:r>
            <a:r>
              <a:rPr lang="en-GB" sz="3600" b="1" dirty="0"/>
              <a:t>‘motto’ is</a:t>
            </a:r>
          </a:p>
          <a:p>
            <a:pPr marL="0" indent="0" algn="ctr">
              <a:buNone/>
            </a:pPr>
            <a:r>
              <a:rPr lang="en-GB" sz="3600" b="1" dirty="0"/>
              <a:t>“a journey of a thousand miles </a:t>
            </a:r>
          </a:p>
          <a:p>
            <a:pPr marL="0" indent="0" algn="ctr">
              <a:buNone/>
            </a:pPr>
            <a:r>
              <a:rPr lang="en-GB" sz="3600" b="1" dirty="0"/>
              <a:t>begins with a single step”</a:t>
            </a:r>
          </a:p>
        </p:txBody>
      </p:sp>
    </p:spTree>
    <p:extLst>
      <p:ext uri="{BB962C8B-B14F-4D97-AF65-F5344CB8AC3E}">
        <p14:creationId xmlns:p14="http://schemas.microsoft.com/office/powerpoint/2010/main" val="225362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hn\Pictures\ECO SUN      4 Jun 23\IMG_087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0538"/>
            <a:ext cx="7416824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35217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One can make a difference!</a:t>
            </a:r>
          </a:p>
        </p:txBody>
      </p:sp>
    </p:spTree>
    <p:extLst>
      <p:ext uri="{BB962C8B-B14F-4D97-AF65-F5344CB8AC3E}">
        <p14:creationId xmlns:p14="http://schemas.microsoft.com/office/powerpoint/2010/main" val="76421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hn\Pictures\ECO SUN      4 Jun 23\IMG_088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1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ohn\Pictures\Rubb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8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92546"/>
            <a:ext cx="9144000" cy="5236046"/>
          </a:xfrm>
          <a:solidFill>
            <a:schemeClr val="bg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9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8000" b="1" dirty="0">
                <a:solidFill>
                  <a:srgbClr val="00B050"/>
                </a:solidFill>
              </a:rPr>
              <a:t>       Reduce</a:t>
            </a:r>
          </a:p>
          <a:p>
            <a:pPr marL="0" indent="0">
              <a:buNone/>
            </a:pPr>
            <a:r>
              <a:rPr lang="en-GB" sz="8000" b="1" dirty="0">
                <a:solidFill>
                  <a:srgbClr val="00B050"/>
                </a:solidFill>
              </a:rPr>
              <a:t>              Reuse</a:t>
            </a:r>
          </a:p>
          <a:p>
            <a:pPr marL="0" indent="0">
              <a:buNone/>
            </a:pPr>
            <a:r>
              <a:rPr lang="en-GB" sz="8000" b="1" dirty="0">
                <a:solidFill>
                  <a:srgbClr val="00B050"/>
                </a:solidFill>
              </a:rPr>
              <a:t>                    Recycle</a:t>
            </a:r>
          </a:p>
        </p:txBody>
      </p:sp>
    </p:spTree>
    <p:extLst>
      <p:ext uri="{BB962C8B-B14F-4D97-AF65-F5344CB8AC3E}">
        <p14:creationId xmlns:p14="http://schemas.microsoft.com/office/powerpoint/2010/main" val="428165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sz="4400" b="1" dirty="0"/>
              <a:t>Hall Lane </a:t>
            </a:r>
            <a:r>
              <a:rPr lang="en-GB" sz="4400" b="1" dirty="0" err="1"/>
              <a:t>Eco</a:t>
            </a:r>
            <a:r>
              <a:rPr lang="en-GB" sz="4400" b="1" u="sng" dirty="0" err="1"/>
              <a:t>Group</a:t>
            </a:r>
            <a:r>
              <a:rPr lang="en-GB" sz="4400" b="1" dirty="0"/>
              <a:t> </a:t>
            </a:r>
          </a:p>
          <a:p>
            <a:pPr marL="0" indent="0">
              <a:buNone/>
            </a:pPr>
            <a:r>
              <a:rPr lang="en-GB" sz="4000" dirty="0"/>
              <a:t>     “Born” out of Property Committee</a:t>
            </a:r>
          </a:p>
          <a:p>
            <a:pPr marL="0" indent="0">
              <a:buNone/>
            </a:pPr>
            <a:r>
              <a:rPr lang="en-GB" sz="4000" dirty="0"/>
              <a:t>       Affiliated to   </a:t>
            </a:r>
          </a:p>
          <a:p>
            <a:pPr marL="0" indent="0">
              <a:buNone/>
            </a:pPr>
            <a:r>
              <a:rPr lang="en-GB" sz="4000" dirty="0"/>
              <a:t>           (</a:t>
            </a:r>
            <a:r>
              <a:rPr lang="en-GB" sz="4000" i="1" dirty="0"/>
              <a:t>gained “Bronze” Award in 2021</a:t>
            </a:r>
            <a:r>
              <a:rPr lang="en-GB" sz="4000" dirty="0"/>
              <a:t>)</a:t>
            </a:r>
          </a:p>
          <a:p>
            <a:pPr marL="0" indent="0">
              <a:buNone/>
            </a:pPr>
            <a:r>
              <a:rPr lang="en-GB" sz="4000" dirty="0"/>
              <a:t>       Accountable to Church Council</a:t>
            </a:r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4" name="Picture 3" descr="A Rocha UK logo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7694"/>
            <a:ext cx="1368152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57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000" b="1" u="sng" dirty="0"/>
          </a:p>
          <a:p>
            <a:pPr marL="0" indent="0" algn="ctr">
              <a:buNone/>
            </a:pPr>
            <a:r>
              <a:rPr lang="en-GB" sz="4000" b="1" u="sng" dirty="0"/>
              <a:t>A Rocha Five Key Areas</a:t>
            </a:r>
          </a:p>
          <a:p>
            <a:pPr marL="0" indent="0" algn="ctr">
              <a:buNone/>
            </a:pPr>
            <a:r>
              <a:rPr lang="en-GB" sz="4000" b="1" dirty="0"/>
              <a:t>Worship &amp; Teaching</a:t>
            </a:r>
          </a:p>
          <a:p>
            <a:pPr marL="0" indent="0" algn="ctr">
              <a:buNone/>
            </a:pPr>
            <a:r>
              <a:rPr lang="en-GB" sz="4000" b="1" dirty="0"/>
              <a:t>Building</a:t>
            </a:r>
          </a:p>
          <a:p>
            <a:pPr marL="0" indent="0" algn="ctr">
              <a:buNone/>
            </a:pPr>
            <a:r>
              <a:rPr lang="en-GB" sz="4000" b="1" dirty="0"/>
              <a:t>Land</a:t>
            </a:r>
          </a:p>
          <a:p>
            <a:pPr marL="0" indent="0" algn="ctr">
              <a:buNone/>
            </a:pPr>
            <a:r>
              <a:rPr lang="en-GB" sz="4000" b="1" dirty="0"/>
              <a:t>Community &amp; Global Engagement</a:t>
            </a:r>
          </a:p>
          <a:p>
            <a:pPr marL="0" indent="0" algn="ctr">
              <a:buNone/>
            </a:pPr>
            <a:r>
              <a:rPr lang="en-GB" sz="4000" b="1" dirty="0"/>
              <a:t>Lifestyle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92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ohn\Pictures\Harvest and Climate\IMG_74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2745" r="4170" b="5764"/>
          <a:stretch/>
        </p:blipFill>
        <p:spPr bwMode="auto">
          <a:xfrm>
            <a:off x="2789335" y="0"/>
            <a:ext cx="35828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hn\Pictures\RECYCLING\IMG_65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7" b="5185"/>
          <a:stretch/>
        </p:blipFill>
        <p:spPr bwMode="auto">
          <a:xfrm>
            <a:off x="0" y="30460"/>
            <a:ext cx="4710950" cy="51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John\Pictures\RECYCLING\IMG_659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8"/>
          <a:stretch/>
        </p:blipFill>
        <p:spPr bwMode="auto">
          <a:xfrm>
            <a:off x="4716016" y="1761456"/>
            <a:ext cx="4427984" cy="34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0950" y="339502"/>
            <a:ext cx="4433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St Michael &amp; All Angels</a:t>
            </a:r>
          </a:p>
          <a:p>
            <a:pPr algn="ctr"/>
            <a:r>
              <a:rPr lang="en-GB" sz="3200" dirty="0"/>
              <a:t>Fenny Drayton</a:t>
            </a:r>
          </a:p>
        </p:txBody>
      </p:sp>
    </p:spTree>
    <p:extLst>
      <p:ext uri="{BB962C8B-B14F-4D97-AF65-F5344CB8AC3E}">
        <p14:creationId xmlns:p14="http://schemas.microsoft.com/office/powerpoint/2010/main" val="55449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John\Pictures\Space H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1" y="0"/>
            <a:ext cx="91848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0206" y="267494"/>
            <a:ext cx="91644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Two designated Sundays/year</a:t>
            </a: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  <a:p>
            <a:pPr algn="ctr"/>
            <a:r>
              <a:rPr lang="en-GB" sz="4400" b="1" dirty="0">
                <a:solidFill>
                  <a:schemeClr val="bg1"/>
                </a:solidFill>
              </a:rPr>
              <a:t>“</a:t>
            </a:r>
            <a:r>
              <a:rPr lang="en-GB" sz="4400" b="1" dirty="0" err="1">
                <a:solidFill>
                  <a:schemeClr val="bg1"/>
                </a:solidFill>
              </a:rPr>
              <a:t>EcoSunday</a:t>
            </a:r>
            <a:r>
              <a:rPr lang="en-GB" sz="4400" b="1" dirty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en-GB" sz="4400" i="1" dirty="0">
                <a:solidFill>
                  <a:schemeClr val="bg1"/>
                </a:solidFill>
              </a:rPr>
              <a:t>(UN World Environment Day  5 June)</a:t>
            </a:r>
          </a:p>
          <a:p>
            <a:pPr algn="ctr"/>
            <a:r>
              <a:rPr lang="en-GB" sz="4400" b="1" dirty="0">
                <a:solidFill>
                  <a:schemeClr val="bg1"/>
                </a:solidFill>
              </a:rPr>
              <a:t>“Harvest Festival”</a:t>
            </a:r>
          </a:p>
          <a:p>
            <a:pPr algn="ctr"/>
            <a:r>
              <a:rPr lang="en-GB" sz="4400" i="1" dirty="0">
                <a:solidFill>
                  <a:schemeClr val="bg1"/>
                </a:solidFill>
              </a:rPr>
              <a:t>(Autumn)</a:t>
            </a:r>
          </a:p>
        </p:txBody>
      </p:sp>
    </p:spTree>
    <p:extLst>
      <p:ext uri="{BB962C8B-B14F-4D97-AF65-F5344CB8AC3E}">
        <p14:creationId xmlns:p14="http://schemas.microsoft.com/office/powerpoint/2010/main" val="201254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152</Words>
  <Application>Microsoft Office PowerPoint</Application>
  <PresentationFormat>On-screen Show (16:9)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NFE Circuit Meeting  19 June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NFE Circuit Meeting  19 June 2023</dc:title>
  <dc:creator>John</dc:creator>
  <cp:lastModifiedBy>Milly Roberts</cp:lastModifiedBy>
  <cp:revision>15</cp:revision>
  <cp:lastPrinted>2023-06-19T16:46:04Z</cp:lastPrinted>
  <dcterms:created xsi:type="dcterms:W3CDTF">2023-06-19T10:15:15Z</dcterms:created>
  <dcterms:modified xsi:type="dcterms:W3CDTF">2023-06-20T10:34:45Z</dcterms:modified>
</cp:coreProperties>
</file>