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22"/>
  </p:notesMasterIdLst>
  <p:sldIdLst>
    <p:sldId id="270" r:id="rId3"/>
    <p:sldId id="263" r:id="rId4"/>
    <p:sldId id="292" r:id="rId5"/>
    <p:sldId id="301" r:id="rId6"/>
    <p:sldId id="302" r:id="rId7"/>
    <p:sldId id="295" r:id="rId8"/>
    <p:sldId id="303" r:id="rId9"/>
    <p:sldId id="304" r:id="rId10"/>
    <p:sldId id="265" r:id="rId11"/>
    <p:sldId id="266" r:id="rId12"/>
    <p:sldId id="297" r:id="rId13"/>
    <p:sldId id="299" r:id="rId14"/>
    <p:sldId id="300" r:id="rId15"/>
    <p:sldId id="294" r:id="rId16"/>
    <p:sldId id="305" r:id="rId17"/>
    <p:sldId id="306" r:id="rId18"/>
    <p:sldId id="293" r:id="rId19"/>
    <p:sldId id="308" r:id="rId20"/>
    <p:sldId id="30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725"/>
    <p:restoredTop sz="94693"/>
  </p:normalViewPr>
  <p:slideViewPr>
    <p:cSldViewPr snapToGrid="0">
      <p:cViewPr varScale="1">
        <p:scale>
          <a:sx n="82" d="100"/>
          <a:sy n="82" d="100"/>
        </p:scale>
        <p:origin x="4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Snelson" userId="4bf4ac3b6b4a5c14" providerId="LiveId" clId="{1CE5DF74-5490-5844-94EA-3D098D6C5837}"/>
    <pc:docChg chg="delSld modSld">
      <pc:chgData name="Phil Snelson" userId="4bf4ac3b6b4a5c14" providerId="LiveId" clId="{1CE5DF74-5490-5844-94EA-3D098D6C5837}" dt="2026-06-09T07:24:14.013" v="17" actId="20577"/>
      <pc:docMkLst>
        <pc:docMk/>
      </pc:docMkLst>
      <pc:sldChg chg="del">
        <pc:chgData name="Phil Snelson" userId="4bf4ac3b6b4a5c14" providerId="LiveId" clId="{1CE5DF74-5490-5844-94EA-3D098D6C5837}" dt="2026-06-09T07:23:18.594" v="0" actId="2696"/>
        <pc:sldMkLst>
          <pc:docMk/>
          <pc:sldMk cId="3738690443" sldId="256"/>
        </pc:sldMkLst>
      </pc:sldChg>
      <pc:sldChg chg="del">
        <pc:chgData name="Phil Snelson" userId="4bf4ac3b6b4a5c14" providerId="LiveId" clId="{1CE5DF74-5490-5844-94EA-3D098D6C5837}" dt="2026-06-09T07:23:26.400" v="2" actId="2696"/>
        <pc:sldMkLst>
          <pc:docMk/>
          <pc:sldMk cId="3875784541" sldId="258"/>
        </pc:sldMkLst>
      </pc:sldChg>
      <pc:sldChg chg="del">
        <pc:chgData name="Phil Snelson" userId="4bf4ac3b6b4a5c14" providerId="LiveId" clId="{1CE5DF74-5490-5844-94EA-3D098D6C5837}" dt="2026-06-09T07:23:44.195" v="4" actId="2696"/>
        <pc:sldMkLst>
          <pc:docMk/>
          <pc:sldMk cId="1950290424" sldId="259"/>
        </pc:sldMkLst>
      </pc:sldChg>
      <pc:sldChg chg="del">
        <pc:chgData name="Phil Snelson" userId="4bf4ac3b6b4a5c14" providerId="LiveId" clId="{1CE5DF74-5490-5844-94EA-3D098D6C5837}" dt="2026-06-09T07:23:44.420" v="6" actId="2696"/>
        <pc:sldMkLst>
          <pc:docMk/>
          <pc:sldMk cId="939358126" sldId="260"/>
        </pc:sldMkLst>
      </pc:sldChg>
      <pc:sldChg chg="del">
        <pc:chgData name="Phil Snelson" userId="4bf4ac3b6b4a5c14" providerId="LiveId" clId="{1CE5DF74-5490-5844-94EA-3D098D6C5837}" dt="2026-06-09T07:23:44.457" v="8" actId="2696"/>
        <pc:sldMkLst>
          <pc:docMk/>
          <pc:sldMk cId="954644995" sldId="262"/>
        </pc:sldMkLst>
      </pc:sldChg>
      <pc:sldChg chg="del">
        <pc:chgData name="Phil Snelson" userId="4bf4ac3b6b4a5c14" providerId="LiveId" clId="{1CE5DF74-5490-5844-94EA-3D098D6C5837}" dt="2026-06-09T07:23:44.008" v="3" actId="2696"/>
        <pc:sldMkLst>
          <pc:docMk/>
          <pc:sldMk cId="2192849483" sldId="280"/>
        </pc:sldMkLst>
      </pc:sldChg>
      <pc:sldChg chg="del">
        <pc:chgData name="Phil Snelson" userId="4bf4ac3b6b4a5c14" providerId="LiveId" clId="{1CE5DF74-5490-5844-94EA-3D098D6C5837}" dt="2026-06-09T07:23:44.445" v="7" actId="2696"/>
        <pc:sldMkLst>
          <pc:docMk/>
          <pc:sldMk cId="1407187502" sldId="281"/>
        </pc:sldMkLst>
      </pc:sldChg>
      <pc:sldChg chg="del">
        <pc:chgData name="Phil Snelson" userId="4bf4ac3b6b4a5c14" providerId="LiveId" clId="{1CE5DF74-5490-5844-94EA-3D098D6C5837}" dt="2026-06-09T07:23:44.321" v="5" actId="2696"/>
        <pc:sldMkLst>
          <pc:docMk/>
          <pc:sldMk cId="2651692661" sldId="291"/>
        </pc:sldMkLst>
      </pc:sldChg>
      <pc:sldChg chg="modSp mod">
        <pc:chgData name="Phil Snelson" userId="4bf4ac3b6b4a5c14" providerId="LiveId" clId="{1CE5DF74-5490-5844-94EA-3D098D6C5837}" dt="2026-06-09T07:24:14.013" v="17" actId="20577"/>
        <pc:sldMkLst>
          <pc:docMk/>
          <pc:sldMk cId="3466240193" sldId="308"/>
        </pc:sldMkLst>
        <pc:spChg chg="mod">
          <ac:chgData name="Phil Snelson" userId="4bf4ac3b6b4a5c14" providerId="LiveId" clId="{1CE5DF74-5490-5844-94EA-3D098D6C5837}" dt="2026-06-09T07:24:14.013" v="17" actId="20577"/>
          <ac:spMkLst>
            <pc:docMk/>
            <pc:sldMk cId="3466240193" sldId="308"/>
            <ac:spMk id="10" creationId="{4480F7B8-05CE-ABB2-D11A-F3541887F4FC}"/>
          </ac:spMkLst>
        </pc:spChg>
      </pc:sldChg>
      <pc:sldChg chg="del">
        <pc:chgData name="Phil Snelson" userId="4bf4ac3b6b4a5c14" providerId="LiveId" clId="{1CE5DF74-5490-5844-94EA-3D098D6C5837}" dt="2026-06-09T07:23:23.752" v="1" actId="2696"/>
        <pc:sldMkLst>
          <pc:docMk/>
          <pc:sldMk cId="4281653195" sldId="31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E74D0-BD8D-5C47-9972-9E521C838D93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A5C32-DB67-EE42-8399-F155533660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235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090C03-62CA-1A78-E5E7-2778ADAAF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0E291E-D2D0-F62B-27E8-F8C37FD076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DC49D2-4A06-C440-97E9-7840ECF07F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FEFD69-ED20-F338-4A0E-A54F7FE592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DA5C32-DB67-EE42-8399-F1555336604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2774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90B5C-7254-80E7-51D3-F646950E28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A06C28-D279-49AC-98EB-D8FC4C6720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E9D10B-C277-ADC7-9108-40B39B7E0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64CD-D177-2945-B624-70A254C4536F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F20145-4E26-4138-2435-50D1817A2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E9F094-768C-B6DF-8980-52EAA8505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5E67-04E3-844C-843D-3A69EB1B1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161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7C3E1-488E-2957-FCDE-188AC463C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04EDDC-3C23-A079-A46B-7DC029850B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C64C4B-BF49-8D43-1D9E-61D9DE210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64CD-D177-2945-B624-70A254C4536F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8C7980-5A9A-BF19-957F-28CE040AD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7A0F0-243C-DB58-80A0-04392FE1E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5E67-04E3-844C-843D-3A69EB1B1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7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A1346A-29F1-6438-88C8-2511A95341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3554A6-2770-C311-354C-23AAD557D9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497ED-FC3A-C09C-E680-9387F4F53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64CD-D177-2945-B624-70A254C4536F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E6835-605A-E57C-DBDE-060EF0E02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5F348-63D0-0A54-CF67-CD4526882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5E67-04E3-844C-843D-3A69EB1B1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467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3E074-6753-A8EB-25A9-ABF0932EE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BAA37E-679A-04A0-04C6-1265E901C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888CD7-5CD3-A119-C230-F1B91B731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21CB-4629-4C9F-BD25-8005DEDC09EC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75A10-7E84-91EC-E3E3-8FB0D06B0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04A18-4428-CF45-BB63-091481778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02DC-AD61-41AA-B0AA-D333AD1AD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469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0C1A5-0430-1DAE-AD94-E29659C5A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95C87-FC4A-ADB6-2DC3-19BD14F8F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59F79-822C-3049-4C67-4DF824C62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21CB-4629-4C9F-BD25-8005DEDC09EC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E3F11E-063D-2A71-B04D-32D3ED7DA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0831B8-197E-0B20-CCF7-6E1F48579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02DC-AD61-41AA-B0AA-D333AD1AD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711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826A-A79C-CAAA-EF56-B5ADEBB1E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5FC992-083A-A509-CCBD-0CEAE71C4A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BE008-91BB-1759-0D9B-4136EFB0A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21CB-4629-4C9F-BD25-8005DEDC09EC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11307-CD6D-17D4-18B3-4067D7F69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21700F-72FE-D3C9-79B9-FDF9EF2F9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02DC-AD61-41AA-B0AA-D333AD1AD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9915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4D327-DAFE-E6C2-3692-5D351AC7B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992F5-6321-0DEA-C751-B2CF50235D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361B77-964D-1821-35B7-237C3415CC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4D888B-447C-7120-C414-15CE54F52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21CB-4629-4C9F-BD25-8005DEDC09EC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A51356-B321-B305-3078-E5A06EDEF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AA5A39-F8F3-12D9-4883-6B2A019B2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02DC-AD61-41AA-B0AA-D333AD1AD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118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DD643-3434-9F82-B498-9ADC8227C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3A006D-F36D-6BAF-6AF8-0618DEDE10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E84CD9-DEF6-E20C-18F5-A7E7DD6CCE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1757D3-2C04-4E4F-4818-F6D0C8C031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B08F88-DF43-FA8B-E687-C1360780C6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A42153-9795-F8B0-48D5-F16E0F847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21CB-4629-4C9F-BD25-8005DEDC09EC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4F73BF-CA0A-55B1-35F6-BE7C8680C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7F8047-1E57-769C-4F7C-9F0B979A9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02DC-AD61-41AA-B0AA-D333AD1AD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6249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B2132-48AB-7438-37C0-2556DBDBC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13C7A0-200C-B40E-B188-91A0AB1AB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21CB-4629-4C9F-BD25-8005DEDC09EC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019F27-4E13-8C3F-044E-6F331FF7E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9FEDB9-BC0A-B288-545F-37F647750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02DC-AD61-41AA-B0AA-D333AD1AD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0414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EAC5F7-2F2A-E4F6-85DD-6EDA205F1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21CB-4629-4C9F-BD25-8005DEDC09EC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E065B7-3F01-8622-6F2E-6887DDB95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BA437D-C201-076B-7E15-085FA7A85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02DC-AD61-41AA-B0AA-D333AD1AD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7564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290BA-3D71-91E0-5773-A733C28E9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BFFC4-8702-1FDF-F6C4-008E19522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4E896B-873A-5F5E-0076-508D17260B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F14859-4551-F1A9-4C8A-2C71F07AE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21CB-4629-4C9F-BD25-8005DEDC09EC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EBCAC8-5073-1CBB-F593-0C6260B7A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F15E13-00A5-9CE6-FA10-5232987EC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02DC-AD61-41AA-B0AA-D333AD1AD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057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057A4-FDBE-0295-61BC-B33CE94AC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CDF5A-27FB-232C-7CD4-543BA1B3CD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22E5A-6360-62A4-D2B1-C448687FE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64CD-D177-2945-B624-70A254C4536F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078CC-94D3-BF31-C871-03E8C31E0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FE775-D335-6BCA-E1F9-046509C47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5E67-04E3-844C-843D-3A69EB1B1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7278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530F4-BE7A-4A27-8495-FFB7E2EBF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C1B69F-7E9A-DB4A-BC56-01768001C8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7AD509-B1C9-442B-A3E0-90B79275C3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6B8B8-9E79-CD47-CB22-85F364974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21CB-4629-4C9F-BD25-8005DEDC09EC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C2DEF0-F9D2-5019-394F-D5F8A57DD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59EF8D-468B-5F65-F79E-AD25FB1B0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02DC-AD61-41AA-B0AA-D333AD1AD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1142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F841E-1CAE-5C75-7763-9EE7622DA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2B7039-FC8F-D0CB-2115-FC9A4ADCF4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9BA396-EBA1-2490-EBB9-A4316EDCB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21CB-4629-4C9F-BD25-8005DEDC09EC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8116B-7E50-0BF2-7807-997B851D1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FD350-EE50-6F90-C7B7-D3370180E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02DC-AD61-41AA-B0AA-D333AD1AD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054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EFC757-8BFD-9DC2-A7FD-4EA621D4BD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F9E109-1302-1AEC-D59B-CB6F72B084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9F7FF-12B6-EDDC-8555-E68FDA0B8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21CB-4629-4C9F-BD25-8005DEDC09EC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BDE68-B586-7B37-FBB6-4656DE22B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D9A3A-438A-D449-297B-AD48423BB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02DC-AD61-41AA-B0AA-D333AD1AD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569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A3C91-2148-6C41-BC5E-12CD8AE30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F5140F-7607-0F0A-67E4-0147A93423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E899E-FB6C-5309-F036-E99758A64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64CD-D177-2945-B624-70A254C4536F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5B016-CEA7-A94D-5A51-D49EDB0FD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F2238-B1B6-8968-35A6-80F1D8E6E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5E67-04E3-844C-843D-3A69EB1B1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109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B9BA2-B855-BD49-0481-96361E4A7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0C0E7-097B-ACFB-C715-851993069E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27605-CD2F-B4CC-8B2E-559ECACB7A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C21D57-32D7-8FEE-0F5B-4ECECB71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64CD-D177-2945-B624-70A254C4536F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C8833C-233D-2EEC-7FD3-957DC4990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09E138-6ACA-D399-D409-62FC8DF67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5E67-04E3-844C-843D-3A69EB1B1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46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4527A-0E6A-DDF7-7264-36FC65C4B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6BAA01-754C-58A7-4799-FE7ABFA924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429D2-41AE-45FA-E462-52A8E2E738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31CF6C-4800-3129-15C1-7DCD9CB194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25BCB4-3F9F-535B-D1AF-3F1A1F15CF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605887-7FA6-C4A9-C335-EB2C8B35D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64CD-D177-2945-B624-70A254C4536F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86D9A3-6938-8A12-33BA-D4730702D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1DF6CA-CBEF-9540-FC87-1D1C3B42E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5E67-04E3-844C-843D-3A69EB1B1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01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D4AFE-BA33-6BD7-3BB8-AAD92D50E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5255AC-4C6F-D361-6D7D-F691534D2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64CD-D177-2945-B624-70A254C4536F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F0B49-669E-6339-FC1E-D9F37DA66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202104-086D-C068-0853-28D15098B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5E67-04E3-844C-843D-3A69EB1B1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599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B67DF9-55EA-9710-246F-9B76CE2B2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64CD-D177-2945-B624-70A254C4536F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33A83A-53EF-EBB0-8664-CCE47C0DD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83CAD0-3752-F048-0E8A-686B4E069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5E67-04E3-844C-843D-3A69EB1B1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858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14C31-8647-6110-E82E-83B2C0DBF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1C950-00AB-77B9-C30C-BD2DA537A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D52067-037C-0A72-1C00-EA18E92C15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710B1D-C137-46D7-E759-07F95E1F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64CD-D177-2945-B624-70A254C4536F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A760C-0A89-CB68-0557-5F65401A8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BBEE72-DC2A-9B68-137B-B981A5FD3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5E67-04E3-844C-843D-3A69EB1B1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993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F3C97-FA7C-CD02-1B09-7C3058C66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1DE3B8-447D-73DF-A790-8672DDB3BC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758721-EA2D-015D-F1FC-9780CB1D0B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9063D3-4478-334D-1D04-73A5B5BAD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64CD-D177-2945-B624-70A254C4536F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1E2758-0C59-3A2D-62E2-A3DDEE3EF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A715BF-5E91-6826-E6F5-A1A0DF4AE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5E67-04E3-844C-843D-3A69EB1B1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955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3000">
              <a:schemeClr val="accent4">
                <a:lumMod val="20000"/>
                <a:lumOff val="80000"/>
              </a:schemeClr>
            </a:gs>
            <a:gs pos="67000">
              <a:schemeClr val="accent4">
                <a:lumMod val="40000"/>
                <a:lumOff val="60000"/>
                <a:alpha val="74502"/>
              </a:schemeClr>
            </a:gs>
            <a:gs pos="100000">
              <a:schemeClr val="accent4">
                <a:lumMod val="60000"/>
                <a:lumOff val="40000"/>
                <a:alpha val="67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CFCBF7-0F01-62F8-3D11-D126D5394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80DF9-3BB4-A752-351C-6F74745CAC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5B180-7DC3-4AD2-4409-0D0B19B01A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E464CD-D177-2945-B624-70A254C4536F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8FB739-388C-52D9-3D71-F39D922C82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77489-D735-468F-550C-A5EC6D9541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8D5E67-04E3-844C-843D-3A69EB1B1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046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4805ED-FED7-7C79-20ED-F04243A2F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AFF309-7AD7-E222-9D74-D0E47CF43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7227AE-7101-8E95-517E-BA930CF1E0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521CB-4629-4C9F-BD25-8005DEDC09EC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2D493-E196-590C-B09A-DED30DB499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A50F5-14E3-D8E3-74F8-2C43AAAE9A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02DC-AD61-41AA-B0AA-D333AD1AD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618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alpha val="67143"/>
              </a:schemeClr>
            </a:gs>
            <a:gs pos="73000">
              <a:schemeClr val="accent4">
                <a:lumMod val="20000"/>
                <a:lumOff val="80000"/>
              </a:schemeClr>
            </a:gs>
            <a:gs pos="88000">
              <a:schemeClr val="accent4">
                <a:lumMod val="40000"/>
                <a:lumOff val="60000"/>
                <a:alpha val="74502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0EBFB-09D6-C1C9-AEBA-5E902E79C7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28058"/>
            <a:ext cx="9144000" cy="1741406"/>
          </a:xfrm>
        </p:spPr>
        <p:txBody>
          <a:bodyPr>
            <a:normAutofit fontScale="90000"/>
          </a:bodyPr>
          <a:lstStyle/>
          <a:p>
            <a:r>
              <a:rPr lang="en-GB" sz="6000" b="1" dirty="0"/>
              <a:t>National Forest East </a:t>
            </a:r>
            <a:br>
              <a:rPr lang="en-GB" sz="6000" b="1" dirty="0"/>
            </a:br>
            <a:r>
              <a:rPr lang="en-GB" sz="6000" b="1" dirty="0"/>
              <a:t>Methodist Circuit Meeting </a:t>
            </a:r>
            <a:endParaRPr lang="en-GB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4DD9CC-3904-0C12-1F6D-2BB7388074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675" y="4426486"/>
            <a:ext cx="10041147" cy="1603455"/>
          </a:xfrm>
        </p:spPr>
        <p:txBody>
          <a:bodyPr>
            <a:normAutofit/>
          </a:bodyPr>
          <a:lstStyle/>
          <a:p>
            <a:r>
              <a:rPr lang="en-GB" sz="3600" b="1" i="1" dirty="0">
                <a:latin typeface="Arial Rounded MT Bold" panose="020F0704030504030204" pitchFamily="34" charset="77"/>
              </a:rPr>
              <a:t>Growing disciples with deep roots in Jesus</a:t>
            </a:r>
          </a:p>
          <a:p>
            <a:r>
              <a:rPr lang="en-GB" sz="3600" i="1" dirty="0"/>
              <a:t>Thursday 4</a:t>
            </a:r>
            <a:r>
              <a:rPr lang="en-GB" sz="3600" i="1" baseline="30000" dirty="0"/>
              <a:t>th</a:t>
            </a:r>
            <a:r>
              <a:rPr lang="en-GB" sz="3600" i="1" dirty="0"/>
              <a:t> June, 2026</a:t>
            </a:r>
          </a:p>
        </p:txBody>
      </p:sp>
      <p:pic>
        <p:nvPicPr>
          <p:cNvPr id="5" name="Picture 4" descr="A red circle with white cross&#10;&#10;Description automatically generated">
            <a:extLst>
              <a:ext uri="{FF2B5EF4-FFF2-40B4-BE49-F238E27FC236}">
                <a16:creationId xmlns:a16="http://schemas.microsoft.com/office/drawing/2014/main" id="{F82B17DA-9D8E-5E4D-A808-D2E252A2EA4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B"/>
              </a:clrFrom>
              <a:clrTo>
                <a:srgbClr val="FFFF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63598" y="2841769"/>
            <a:ext cx="1264804" cy="1174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399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5BDD8-D25A-E921-8A25-236596631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620B420-9D3F-716C-F6A6-3802B5A4CA25}"/>
              </a:ext>
            </a:extLst>
          </p:cNvPr>
          <p:cNvSpPr txBox="1"/>
          <p:nvPr/>
        </p:nvSpPr>
        <p:spPr>
          <a:xfrm>
            <a:off x="246025" y="100584"/>
            <a:ext cx="90519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Multi Site Church (North &amp; South) </a:t>
            </a:r>
            <a:r>
              <a:rPr kumimoji="0" lang="en-GB" sz="36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– Transition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6ACCB7AA-DE8E-5BA9-58E9-4C870F054816}"/>
              </a:ext>
            </a:extLst>
          </p:cNvPr>
          <p:cNvSpPr/>
          <p:nvPr/>
        </p:nvSpPr>
        <p:spPr>
          <a:xfrm>
            <a:off x="5012050" y="1207495"/>
            <a:ext cx="189860" cy="18986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BFB8897E-E9B9-6287-5796-DAA10C680801}"/>
              </a:ext>
            </a:extLst>
          </p:cNvPr>
          <p:cNvSpPr/>
          <p:nvPr/>
        </p:nvSpPr>
        <p:spPr>
          <a:xfrm>
            <a:off x="5248467" y="1207495"/>
            <a:ext cx="189860" cy="18986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1A6B98A0-485B-FA0A-5FF3-9070D8344659}"/>
              </a:ext>
            </a:extLst>
          </p:cNvPr>
          <p:cNvSpPr/>
          <p:nvPr/>
        </p:nvSpPr>
        <p:spPr>
          <a:xfrm>
            <a:off x="5484884" y="1207495"/>
            <a:ext cx="189860" cy="18986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35FB9B28-2537-BCA8-1190-B492BF088F0D}"/>
              </a:ext>
            </a:extLst>
          </p:cNvPr>
          <p:cNvSpPr/>
          <p:nvPr/>
        </p:nvSpPr>
        <p:spPr>
          <a:xfrm>
            <a:off x="5721301" y="1207495"/>
            <a:ext cx="189860" cy="18986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DF562AAF-714E-C55F-A710-8215E4990AED}"/>
              </a:ext>
            </a:extLst>
          </p:cNvPr>
          <p:cNvSpPr/>
          <p:nvPr/>
        </p:nvSpPr>
        <p:spPr>
          <a:xfrm>
            <a:off x="5957718" y="1207495"/>
            <a:ext cx="189860" cy="18986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A49133D4-DEE1-5420-C6B2-4D2E6EEACEEE}"/>
              </a:ext>
            </a:extLst>
          </p:cNvPr>
          <p:cNvSpPr/>
          <p:nvPr/>
        </p:nvSpPr>
        <p:spPr>
          <a:xfrm>
            <a:off x="6194135" y="1207495"/>
            <a:ext cx="189860" cy="18986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32A55588-FA62-D01C-2BDF-FD1B8841B728}"/>
              </a:ext>
            </a:extLst>
          </p:cNvPr>
          <p:cNvSpPr/>
          <p:nvPr/>
        </p:nvSpPr>
        <p:spPr>
          <a:xfrm>
            <a:off x="6430552" y="1207495"/>
            <a:ext cx="189860" cy="18986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F90885D-8672-BE75-77FD-D60693DBCCD8}"/>
              </a:ext>
            </a:extLst>
          </p:cNvPr>
          <p:cNvSpPr txBox="1"/>
          <p:nvPr/>
        </p:nvSpPr>
        <p:spPr>
          <a:xfrm>
            <a:off x="5039521" y="853787"/>
            <a:ext cx="15365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Circuit Meeting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E5D214D2-304D-7E00-76D8-679C95BFC892}"/>
              </a:ext>
            </a:extLst>
          </p:cNvPr>
          <p:cNvSpPr/>
          <p:nvPr/>
        </p:nvSpPr>
        <p:spPr>
          <a:xfrm>
            <a:off x="5131150" y="2212686"/>
            <a:ext cx="1444882" cy="38898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Central Property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516F6442-26CD-8163-5081-F44F41083268}"/>
              </a:ext>
            </a:extLst>
          </p:cNvPr>
          <p:cNvSpPr/>
          <p:nvPr/>
        </p:nvSpPr>
        <p:spPr>
          <a:xfrm>
            <a:off x="5131150" y="1761763"/>
            <a:ext cx="1444882" cy="38898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Central Finance</a:t>
            </a:r>
          </a:p>
        </p:txBody>
      </p: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A69CA7DA-CE84-6E0D-6D20-53DAFDCB462E}"/>
              </a:ext>
            </a:extLst>
          </p:cNvPr>
          <p:cNvGrpSpPr/>
          <p:nvPr/>
        </p:nvGrpSpPr>
        <p:grpSpPr>
          <a:xfrm>
            <a:off x="420624" y="2725551"/>
            <a:ext cx="5129779" cy="3474081"/>
            <a:chOff x="420624" y="2725551"/>
            <a:chExt cx="5129779" cy="3474081"/>
          </a:xfrm>
        </p:grpSpPr>
        <p:sp>
          <p:nvSpPr>
            <p:cNvPr id="146" name="Rectangle: Rounded Corners 145">
              <a:extLst>
                <a:ext uri="{FF2B5EF4-FFF2-40B4-BE49-F238E27FC236}">
                  <a16:creationId xmlns:a16="http://schemas.microsoft.com/office/drawing/2014/main" id="{E957246B-8878-6F67-ACB3-3C09EDED58C4}"/>
                </a:ext>
              </a:extLst>
            </p:cNvPr>
            <p:cNvSpPr/>
            <p:nvPr/>
          </p:nvSpPr>
          <p:spPr>
            <a:xfrm>
              <a:off x="420624" y="2725551"/>
              <a:ext cx="5129779" cy="3474081"/>
            </a:xfrm>
            <a:prstGeom prst="roundRect">
              <a:avLst/>
            </a:prstGeom>
            <a:noFill/>
            <a:ln w="38100">
              <a:solidFill>
                <a:schemeClr val="accent6">
                  <a:lumMod val="60000"/>
                  <a:lumOff val="40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8DA0A894-49A6-0BF6-6F8B-99BA1FA11487}"/>
                </a:ext>
              </a:extLst>
            </p:cNvPr>
            <p:cNvGrpSpPr/>
            <p:nvPr/>
          </p:nvGrpSpPr>
          <p:grpSpPr>
            <a:xfrm>
              <a:off x="510601" y="3052509"/>
              <a:ext cx="2908801" cy="2903329"/>
              <a:chOff x="1471175" y="3191256"/>
              <a:chExt cx="2908801" cy="2903329"/>
            </a:xfrm>
          </p:grpSpPr>
          <p:pic>
            <p:nvPicPr>
              <p:cNvPr id="35" name="Picture 34">
                <a:extLst>
                  <a:ext uri="{FF2B5EF4-FFF2-40B4-BE49-F238E27FC236}">
                    <a16:creationId xmlns:a16="http://schemas.microsoft.com/office/drawing/2014/main" id="{852BA6F7-DDEB-3E54-B8C6-A4EBBD4B464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71175" y="4006991"/>
                <a:ext cx="2908801" cy="2087594"/>
              </a:xfrm>
              <a:prstGeom prst="rect">
                <a:avLst/>
              </a:prstGeom>
            </p:spPr>
          </p:pic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E1F6EE26-5F7F-147B-1231-18B8B6B30B81}"/>
                  </a:ext>
                </a:extLst>
              </p:cNvPr>
              <p:cNvSpPr/>
              <p:nvPr/>
            </p:nvSpPr>
            <p:spPr>
              <a:xfrm>
                <a:off x="2193477" y="3575358"/>
                <a:ext cx="183867" cy="183867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1B6FD853-32C1-8E2D-DEC0-2B9E34A25088}"/>
                  </a:ext>
                </a:extLst>
              </p:cNvPr>
              <p:cNvSpPr/>
              <p:nvPr/>
            </p:nvSpPr>
            <p:spPr>
              <a:xfrm>
                <a:off x="2404818" y="3575358"/>
                <a:ext cx="183867" cy="183867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D420B0A2-7354-C70E-CDBB-9B67E100C35A}"/>
                  </a:ext>
                </a:extLst>
              </p:cNvPr>
              <p:cNvSpPr/>
              <p:nvPr/>
            </p:nvSpPr>
            <p:spPr>
              <a:xfrm>
                <a:off x="2616159" y="3575358"/>
                <a:ext cx="183867" cy="183867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CF1F9413-F61A-3A53-CA13-0C92A62C4388}"/>
                  </a:ext>
                </a:extLst>
              </p:cNvPr>
              <p:cNvSpPr/>
              <p:nvPr/>
            </p:nvSpPr>
            <p:spPr>
              <a:xfrm>
                <a:off x="2827500" y="3575358"/>
                <a:ext cx="183867" cy="183867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965E8310-96AA-8C20-2E4D-B0812E679EE9}"/>
                  </a:ext>
                </a:extLst>
              </p:cNvPr>
              <p:cNvSpPr/>
              <p:nvPr/>
            </p:nvSpPr>
            <p:spPr>
              <a:xfrm>
                <a:off x="3038841" y="3575358"/>
                <a:ext cx="183867" cy="183867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6A0D556D-CDCD-172C-9E41-E8BE514E7F4E}"/>
                  </a:ext>
                </a:extLst>
              </p:cNvPr>
              <p:cNvSpPr/>
              <p:nvPr/>
            </p:nvSpPr>
            <p:spPr>
              <a:xfrm>
                <a:off x="3250182" y="3575358"/>
                <a:ext cx="183867" cy="183867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FA75E8D1-3B4A-471C-E478-E91D5017BF53}"/>
                  </a:ext>
                </a:extLst>
              </p:cNvPr>
              <p:cNvSpPr/>
              <p:nvPr/>
            </p:nvSpPr>
            <p:spPr>
              <a:xfrm>
                <a:off x="3461523" y="3575358"/>
                <a:ext cx="183867" cy="183867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6A71F2D1-EBCC-53CC-DF5E-8B8F4D35841E}"/>
                  </a:ext>
                </a:extLst>
              </p:cNvPr>
              <p:cNvSpPr txBox="1"/>
              <p:nvPr/>
            </p:nvSpPr>
            <p:spPr>
              <a:xfrm>
                <a:off x="1791513" y="3191256"/>
                <a:ext cx="225984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Multi-Site Church Council (North)</a:t>
                </a:r>
              </a:p>
            </p:txBody>
          </p:sp>
        </p:grpSp>
        <p:pic>
          <p:nvPicPr>
            <p:cNvPr id="83" name="Picture 82">
              <a:extLst>
                <a:ext uri="{FF2B5EF4-FFF2-40B4-BE49-F238E27FC236}">
                  <a16:creationId xmlns:a16="http://schemas.microsoft.com/office/drawing/2014/main" id="{F4453F93-EFD8-D865-1789-5130EA4CB9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86697" y="3697108"/>
              <a:ext cx="1314224" cy="749964"/>
            </a:xfrm>
            <a:prstGeom prst="rect">
              <a:avLst/>
            </a:prstGeom>
          </p:spPr>
        </p:pic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5B6667BC-AB57-E2B5-E8B9-7FD7BC65BC6B}"/>
                </a:ext>
              </a:extLst>
            </p:cNvPr>
            <p:cNvSpPr txBox="1"/>
            <p:nvPr/>
          </p:nvSpPr>
          <p:spPr>
            <a:xfrm>
              <a:off x="3684964" y="3052509"/>
              <a:ext cx="12041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Church Council</a:t>
              </a:r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32E63793-EBE2-7184-4E48-3AED1DEF8416}"/>
                </a:ext>
              </a:extLst>
            </p:cNvPr>
            <p:cNvSpPr/>
            <p:nvPr/>
          </p:nvSpPr>
          <p:spPr>
            <a:xfrm>
              <a:off x="3745926" y="4474299"/>
              <a:ext cx="473896" cy="217815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Mission</a:t>
              </a:r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81D62ACE-B8E0-AC76-289F-F617B6E665B9}"/>
                </a:ext>
              </a:extLst>
            </p:cNvPr>
            <p:cNvSpPr/>
            <p:nvPr/>
          </p:nvSpPr>
          <p:spPr>
            <a:xfrm>
              <a:off x="4259997" y="4474299"/>
              <a:ext cx="473896" cy="217815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Worship</a:t>
              </a:r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7C3186B8-4327-C184-64B2-C4E71BB6A726}"/>
                </a:ext>
              </a:extLst>
            </p:cNvPr>
            <p:cNvSpPr/>
            <p:nvPr/>
          </p:nvSpPr>
          <p:spPr>
            <a:xfrm>
              <a:off x="3745926" y="4749160"/>
              <a:ext cx="473896" cy="217815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Property</a:t>
              </a:r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5BC8F7AF-33AB-894D-3B29-7797DE99B112}"/>
                </a:ext>
              </a:extLst>
            </p:cNvPr>
            <p:cNvSpPr/>
            <p:nvPr/>
          </p:nvSpPr>
          <p:spPr>
            <a:xfrm>
              <a:off x="4259997" y="4749160"/>
              <a:ext cx="473896" cy="217815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Finance</a:t>
              </a:r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2F62F4D4-047A-69C4-11E2-74087C613602}"/>
                </a:ext>
              </a:extLst>
            </p:cNvPr>
            <p:cNvSpPr/>
            <p:nvPr/>
          </p:nvSpPr>
          <p:spPr>
            <a:xfrm>
              <a:off x="3527674" y="3396494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23702065-8490-0055-7361-C686FBC9F85B}"/>
                </a:ext>
              </a:extLst>
            </p:cNvPr>
            <p:cNvSpPr/>
            <p:nvPr/>
          </p:nvSpPr>
          <p:spPr>
            <a:xfrm>
              <a:off x="3739015" y="3396494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DC7784DD-320C-4C71-9880-86B0FEAAB058}"/>
                </a:ext>
              </a:extLst>
            </p:cNvPr>
            <p:cNvSpPr/>
            <p:nvPr/>
          </p:nvSpPr>
          <p:spPr>
            <a:xfrm>
              <a:off x="3950356" y="3396494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594F4507-1B30-119D-A784-0E7CB332BDB4}"/>
                </a:ext>
              </a:extLst>
            </p:cNvPr>
            <p:cNvSpPr/>
            <p:nvPr/>
          </p:nvSpPr>
          <p:spPr>
            <a:xfrm>
              <a:off x="4161697" y="3396494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82EB9987-5C7F-6923-4413-34EC01BCE998}"/>
                </a:ext>
              </a:extLst>
            </p:cNvPr>
            <p:cNvSpPr/>
            <p:nvPr/>
          </p:nvSpPr>
          <p:spPr>
            <a:xfrm>
              <a:off x="4373038" y="3396494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773CF820-4966-3993-BEA4-DDE6F91C5864}"/>
                </a:ext>
              </a:extLst>
            </p:cNvPr>
            <p:cNvSpPr/>
            <p:nvPr/>
          </p:nvSpPr>
          <p:spPr>
            <a:xfrm>
              <a:off x="4584379" y="3396494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0BBF50D1-4B3B-89C4-4805-6EE5063E4941}"/>
                </a:ext>
              </a:extLst>
            </p:cNvPr>
            <p:cNvSpPr/>
            <p:nvPr/>
          </p:nvSpPr>
          <p:spPr>
            <a:xfrm>
              <a:off x="4795720" y="3396494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C611C823-C441-5EE6-4450-DB3C6FAFE28C}"/>
              </a:ext>
            </a:extLst>
          </p:cNvPr>
          <p:cNvGrpSpPr/>
          <p:nvPr/>
        </p:nvGrpSpPr>
        <p:grpSpPr>
          <a:xfrm>
            <a:off x="6256861" y="2708540"/>
            <a:ext cx="5129779" cy="3474081"/>
            <a:chOff x="420624" y="2725551"/>
            <a:chExt cx="5129779" cy="3474081"/>
          </a:xfrm>
        </p:grpSpPr>
        <p:sp>
          <p:nvSpPr>
            <p:cNvPr id="149" name="Rectangle: Rounded Corners 148">
              <a:extLst>
                <a:ext uri="{FF2B5EF4-FFF2-40B4-BE49-F238E27FC236}">
                  <a16:creationId xmlns:a16="http://schemas.microsoft.com/office/drawing/2014/main" id="{E1AD484C-7EB8-692A-9B1F-CC4693438AD0}"/>
                </a:ext>
              </a:extLst>
            </p:cNvPr>
            <p:cNvSpPr/>
            <p:nvPr/>
          </p:nvSpPr>
          <p:spPr>
            <a:xfrm>
              <a:off x="420624" y="2725551"/>
              <a:ext cx="5129779" cy="3474081"/>
            </a:xfrm>
            <a:prstGeom prst="roundRect">
              <a:avLst/>
            </a:prstGeom>
            <a:noFill/>
            <a:ln w="38100">
              <a:solidFill>
                <a:schemeClr val="accent6">
                  <a:lumMod val="60000"/>
                  <a:lumOff val="40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BFCEBD52-A5D5-EFB0-F900-2F12CFFB1478}"/>
                </a:ext>
              </a:extLst>
            </p:cNvPr>
            <p:cNvGrpSpPr/>
            <p:nvPr/>
          </p:nvGrpSpPr>
          <p:grpSpPr>
            <a:xfrm>
              <a:off x="510601" y="3052509"/>
              <a:ext cx="2908801" cy="2903329"/>
              <a:chOff x="1471175" y="3191256"/>
              <a:chExt cx="2908801" cy="2903329"/>
            </a:xfrm>
          </p:grpSpPr>
          <p:pic>
            <p:nvPicPr>
              <p:cNvPr id="164" name="Picture 163">
                <a:extLst>
                  <a:ext uri="{FF2B5EF4-FFF2-40B4-BE49-F238E27FC236}">
                    <a16:creationId xmlns:a16="http://schemas.microsoft.com/office/drawing/2014/main" id="{EB049A3B-49BF-4ADE-8583-6288379C78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71175" y="4006991"/>
                <a:ext cx="2908801" cy="2087594"/>
              </a:xfrm>
              <a:prstGeom prst="rect">
                <a:avLst/>
              </a:prstGeom>
            </p:spPr>
          </p:pic>
          <p:sp>
            <p:nvSpPr>
              <p:cNvPr id="165" name="Oval 164">
                <a:extLst>
                  <a:ext uri="{FF2B5EF4-FFF2-40B4-BE49-F238E27FC236}">
                    <a16:creationId xmlns:a16="http://schemas.microsoft.com/office/drawing/2014/main" id="{D0534CAF-34C2-5AD8-1CC6-66F1C75C48B0}"/>
                  </a:ext>
                </a:extLst>
              </p:cNvPr>
              <p:cNvSpPr/>
              <p:nvPr/>
            </p:nvSpPr>
            <p:spPr>
              <a:xfrm>
                <a:off x="2193477" y="3575358"/>
                <a:ext cx="183867" cy="183867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6" name="Oval 165">
                <a:extLst>
                  <a:ext uri="{FF2B5EF4-FFF2-40B4-BE49-F238E27FC236}">
                    <a16:creationId xmlns:a16="http://schemas.microsoft.com/office/drawing/2014/main" id="{69A29011-A5BC-5B20-D678-B2800E09F0EC}"/>
                  </a:ext>
                </a:extLst>
              </p:cNvPr>
              <p:cNvSpPr/>
              <p:nvPr/>
            </p:nvSpPr>
            <p:spPr>
              <a:xfrm>
                <a:off x="2404818" y="3575358"/>
                <a:ext cx="183867" cy="183867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7" name="Oval 166">
                <a:extLst>
                  <a:ext uri="{FF2B5EF4-FFF2-40B4-BE49-F238E27FC236}">
                    <a16:creationId xmlns:a16="http://schemas.microsoft.com/office/drawing/2014/main" id="{9BB2D713-C66F-6311-3F2C-0C5947C0C5C8}"/>
                  </a:ext>
                </a:extLst>
              </p:cNvPr>
              <p:cNvSpPr/>
              <p:nvPr/>
            </p:nvSpPr>
            <p:spPr>
              <a:xfrm>
                <a:off x="2616159" y="3575358"/>
                <a:ext cx="183867" cy="183867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8" name="Oval 167">
                <a:extLst>
                  <a:ext uri="{FF2B5EF4-FFF2-40B4-BE49-F238E27FC236}">
                    <a16:creationId xmlns:a16="http://schemas.microsoft.com/office/drawing/2014/main" id="{75F15BCB-2BEA-D849-A8D4-953D8D4814BB}"/>
                  </a:ext>
                </a:extLst>
              </p:cNvPr>
              <p:cNvSpPr/>
              <p:nvPr/>
            </p:nvSpPr>
            <p:spPr>
              <a:xfrm>
                <a:off x="2827500" y="3575358"/>
                <a:ext cx="183867" cy="183867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9" name="Oval 168">
                <a:extLst>
                  <a:ext uri="{FF2B5EF4-FFF2-40B4-BE49-F238E27FC236}">
                    <a16:creationId xmlns:a16="http://schemas.microsoft.com/office/drawing/2014/main" id="{AA96BA7C-51D7-96F1-0E6B-9A4B13986A6D}"/>
                  </a:ext>
                </a:extLst>
              </p:cNvPr>
              <p:cNvSpPr/>
              <p:nvPr/>
            </p:nvSpPr>
            <p:spPr>
              <a:xfrm>
                <a:off x="3038841" y="3575358"/>
                <a:ext cx="183867" cy="183867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0" name="Oval 169">
                <a:extLst>
                  <a:ext uri="{FF2B5EF4-FFF2-40B4-BE49-F238E27FC236}">
                    <a16:creationId xmlns:a16="http://schemas.microsoft.com/office/drawing/2014/main" id="{0419AAB7-C62E-6291-1496-33E6502C4195}"/>
                  </a:ext>
                </a:extLst>
              </p:cNvPr>
              <p:cNvSpPr/>
              <p:nvPr/>
            </p:nvSpPr>
            <p:spPr>
              <a:xfrm>
                <a:off x="3250182" y="3575358"/>
                <a:ext cx="183867" cy="183867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1" name="Oval 170">
                <a:extLst>
                  <a:ext uri="{FF2B5EF4-FFF2-40B4-BE49-F238E27FC236}">
                    <a16:creationId xmlns:a16="http://schemas.microsoft.com/office/drawing/2014/main" id="{EE957137-2E5E-AFF9-C42B-D4F94935EF33}"/>
                  </a:ext>
                </a:extLst>
              </p:cNvPr>
              <p:cNvSpPr/>
              <p:nvPr/>
            </p:nvSpPr>
            <p:spPr>
              <a:xfrm>
                <a:off x="3461523" y="3575358"/>
                <a:ext cx="183867" cy="183867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9C9C139F-C59C-A45D-9151-25B4399692BF}"/>
                  </a:ext>
                </a:extLst>
              </p:cNvPr>
              <p:cNvSpPr txBox="1"/>
              <p:nvPr/>
            </p:nvSpPr>
            <p:spPr>
              <a:xfrm>
                <a:off x="1791513" y="3191256"/>
                <a:ext cx="225824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Multi-Site Church Council (South)</a:t>
                </a:r>
              </a:p>
            </p:txBody>
          </p:sp>
        </p:grpSp>
        <p:pic>
          <p:nvPicPr>
            <p:cNvPr id="151" name="Picture 150">
              <a:extLst>
                <a:ext uri="{FF2B5EF4-FFF2-40B4-BE49-F238E27FC236}">
                  <a16:creationId xmlns:a16="http://schemas.microsoft.com/office/drawing/2014/main" id="{10B5D279-5AFC-E6BA-3ADB-925117CFBF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86697" y="3697108"/>
              <a:ext cx="1314224" cy="749964"/>
            </a:xfrm>
            <a:prstGeom prst="rect">
              <a:avLst/>
            </a:prstGeom>
          </p:spPr>
        </p:pic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7C0D4DC1-8D21-A2A4-82A5-06BAA40A7C14}"/>
                </a:ext>
              </a:extLst>
            </p:cNvPr>
            <p:cNvSpPr txBox="1"/>
            <p:nvPr/>
          </p:nvSpPr>
          <p:spPr>
            <a:xfrm>
              <a:off x="3684964" y="3052509"/>
              <a:ext cx="12041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Church Council</a:t>
              </a:r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7970AAFB-4AB4-63E0-5610-55AAE5205BE4}"/>
                </a:ext>
              </a:extLst>
            </p:cNvPr>
            <p:cNvSpPr/>
            <p:nvPr/>
          </p:nvSpPr>
          <p:spPr>
            <a:xfrm>
              <a:off x="3745926" y="4474299"/>
              <a:ext cx="473896" cy="217815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Mission</a:t>
              </a:r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4F9966AB-A611-E874-3997-54DE5DB9E137}"/>
                </a:ext>
              </a:extLst>
            </p:cNvPr>
            <p:cNvSpPr/>
            <p:nvPr/>
          </p:nvSpPr>
          <p:spPr>
            <a:xfrm>
              <a:off x="4259997" y="4474299"/>
              <a:ext cx="473896" cy="217815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Worship</a:t>
              </a:r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5423A535-2136-BA66-6AAD-BC3F4442EE39}"/>
                </a:ext>
              </a:extLst>
            </p:cNvPr>
            <p:cNvSpPr/>
            <p:nvPr/>
          </p:nvSpPr>
          <p:spPr>
            <a:xfrm>
              <a:off x="3745926" y="4749160"/>
              <a:ext cx="473896" cy="217815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Property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115CC479-A41A-EA63-C88F-E2F8DC2574CF}"/>
                </a:ext>
              </a:extLst>
            </p:cNvPr>
            <p:cNvSpPr/>
            <p:nvPr/>
          </p:nvSpPr>
          <p:spPr>
            <a:xfrm>
              <a:off x="4259997" y="4749160"/>
              <a:ext cx="473896" cy="217815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Finance</a:t>
              </a:r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C1C0D008-9BD4-0EB7-D9A9-032FFEA8CF9B}"/>
                </a:ext>
              </a:extLst>
            </p:cNvPr>
            <p:cNvSpPr/>
            <p:nvPr/>
          </p:nvSpPr>
          <p:spPr>
            <a:xfrm>
              <a:off x="3527674" y="3396494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D587F4E4-6B14-7357-2E90-9625949B279E}"/>
                </a:ext>
              </a:extLst>
            </p:cNvPr>
            <p:cNvSpPr/>
            <p:nvPr/>
          </p:nvSpPr>
          <p:spPr>
            <a:xfrm>
              <a:off x="3739015" y="3396494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4AC22E26-E097-5F17-D058-99A63E8A6991}"/>
                </a:ext>
              </a:extLst>
            </p:cNvPr>
            <p:cNvSpPr/>
            <p:nvPr/>
          </p:nvSpPr>
          <p:spPr>
            <a:xfrm>
              <a:off x="3950356" y="3396494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FEECF0E4-97B7-5956-5F13-93A22D78D512}"/>
                </a:ext>
              </a:extLst>
            </p:cNvPr>
            <p:cNvSpPr/>
            <p:nvPr/>
          </p:nvSpPr>
          <p:spPr>
            <a:xfrm>
              <a:off x="4161697" y="3396494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8DCD4BA5-A883-E1B8-356A-D1FDADC8ABD2}"/>
                </a:ext>
              </a:extLst>
            </p:cNvPr>
            <p:cNvSpPr/>
            <p:nvPr/>
          </p:nvSpPr>
          <p:spPr>
            <a:xfrm>
              <a:off x="4373038" y="3396494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87E594D0-9DD5-E3AF-AF8C-76CCEDB3775B}"/>
                </a:ext>
              </a:extLst>
            </p:cNvPr>
            <p:cNvSpPr/>
            <p:nvPr/>
          </p:nvSpPr>
          <p:spPr>
            <a:xfrm>
              <a:off x="4584379" y="3396494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5ABE3387-AB46-D384-8DDE-EF1700284F97}"/>
                </a:ext>
              </a:extLst>
            </p:cNvPr>
            <p:cNvSpPr/>
            <p:nvPr/>
          </p:nvSpPr>
          <p:spPr>
            <a:xfrm>
              <a:off x="4795720" y="3396494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181" name="Connector: Elbow 180">
            <a:extLst>
              <a:ext uri="{FF2B5EF4-FFF2-40B4-BE49-F238E27FC236}">
                <a16:creationId xmlns:a16="http://schemas.microsoft.com/office/drawing/2014/main" id="{76B857A1-E8AE-0D3A-B50D-BD2868BF1E5F}"/>
              </a:ext>
            </a:extLst>
          </p:cNvPr>
          <p:cNvCxnSpPr>
            <a:cxnSpLocks/>
            <a:stCxn id="81" idx="0"/>
            <a:endCxn id="53" idx="2"/>
          </p:cNvCxnSpPr>
          <p:nvPr/>
        </p:nvCxnSpPr>
        <p:spPr>
          <a:xfrm rot="5400000" flipH="1" flipV="1">
            <a:off x="2611415" y="651874"/>
            <a:ext cx="1750084" cy="3051186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onnector: Elbow 183">
            <a:extLst>
              <a:ext uri="{FF2B5EF4-FFF2-40B4-BE49-F238E27FC236}">
                <a16:creationId xmlns:a16="http://schemas.microsoft.com/office/drawing/2014/main" id="{FC541DF0-47B9-B5F7-F0BB-5410FF71DC6A}"/>
              </a:ext>
            </a:extLst>
          </p:cNvPr>
          <p:cNvCxnSpPr>
            <a:cxnSpLocks/>
            <a:stCxn id="123" idx="0"/>
            <a:endCxn id="53" idx="2"/>
          </p:cNvCxnSpPr>
          <p:nvPr/>
        </p:nvCxnSpPr>
        <p:spPr>
          <a:xfrm rot="5400000" flipH="1" flipV="1">
            <a:off x="3774497" y="1814956"/>
            <a:ext cx="1750084" cy="725022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Connector: Elbow 186">
            <a:extLst>
              <a:ext uri="{FF2B5EF4-FFF2-40B4-BE49-F238E27FC236}">
                <a16:creationId xmlns:a16="http://schemas.microsoft.com/office/drawing/2014/main" id="{DDEA4D8A-83B7-9292-C7AA-79BF1C8EE4E2}"/>
              </a:ext>
            </a:extLst>
          </p:cNvPr>
          <p:cNvCxnSpPr>
            <a:stCxn id="172" idx="0"/>
            <a:endCxn id="59" idx="6"/>
          </p:cNvCxnSpPr>
          <p:nvPr/>
        </p:nvCxnSpPr>
        <p:spPr>
          <a:xfrm rot="16200000" flipV="1">
            <a:off x="6341820" y="1581018"/>
            <a:ext cx="1733073" cy="1175888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Connector: Elbow 188">
            <a:extLst>
              <a:ext uri="{FF2B5EF4-FFF2-40B4-BE49-F238E27FC236}">
                <a16:creationId xmlns:a16="http://schemas.microsoft.com/office/drawing/2014/main" id="{C678A876-0F9F-44F5-D3C3-67D6DD415954}"/>
              </a:ext>
            </a:extLst>
          </p:cNvPr>
          <p:cNvCxnSpPr>
            <a:stCxn id="152" idx="0"/>
            <a:endCxn id="59" idx="6"/>
          </p:cNvCxnSpPr>
          <p:nvPr/>
        </p:nvCxnSpPr>
        <p:spPr>
          <a:xfrm rot="16200000" flipV="1">
            <a:off x="7505303" y="417535"/>
            <a:ext cx="1733073" cy="3502853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50AA2727-D57C-A63E-A60A-9439416280DD}"/>
              </a:ext>
            </a:extLst>
          </p:cNvPr>
          <p:cNvCxnSpPr>
            <a:stCxn id="65" idx="0"/>
          </p:cNvCxnSpPr>
          <p:nvPr/>
        </p:nvCxnSpPr>
        <p:spPr>
          <a:xfrm flipV="1">
            <a:off x="5853591" y="1481328"/>
            <a:ext cx="0" cy="28043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4976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5D94AC-6A7B-1CF5-459D-E10D5679D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62269B0-415C-9F31-65E4-3FCB65F95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300" y="365126"/>
            <a:ext cx="5905500" cy="518278"/>
          </a:xfrm>
          <a:noFill/>
        </p:spPr>
        <p:txBody>
          <a:bodyPr>
            <a:normAutofit/>
          </a:bodyPr>
          <a:lstStyle/>
          <a:p>
            <a:pPr marL="0" indent="0" algn="r"/>
            <a:r>
              <a:rPr lang="en-GB" sz="2400"/>
              <a:t>National Forest East Methodist Circuit Meeting </a:t>
            </a:r>
            <a:endParaRPr lang="en-GB" sz="3200"/>
          </a:p>
        </p:txBody>
      </p:sp>
      <p:pic>
        <p:nvPicPr>
          <p:cNvPr id="5" name="Picture 4" descr="A red circle with white cross&#10;&#10;Description automatically generated">
            <a:extLst>
              <a:ext uri="{FF2B5EF4-FFF2-40B4-BE49-F238E27FC236}">
                <a16:creationId xmlns:a16="http://schemas.microsoft.com/office/drawing/2014/main" id="{C0D5047A-BDE9-C33F-6F70-98B41631CB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331688"/>
            <a:ext cx="551888" cy="512467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73C6333-3E14-2EB7-35D4-8C09B8BDB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867" y="707605"/>
            <a:ext cx="10447646" cy="5124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4000" b="1"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Timescales</a:t>
            </a:r>
            <a:r>
              <a:rPr lang="en-GB" sz="3600" b="1"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 </a:t>
            </a:r>
            <a:endParaRPr lang="en-GB" sz="3600">
              <a:effectLst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EA15BE-1120-B0F7-7722-041245C87F5E}"/>
              </a:ext>
            </a:extLst>
          </p:cNvPr>
          <p:cNvSpPr txBox="1"/>
          <p:nvPr/>
        </p:nvSpPr>
        <p:spPr>
          <a:xfrm>
            <a:off x="3953435" y="1595990"/>
            <a:ext cx="767630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Explain the concept and potential advantages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Collect responses, questions and concerns from churches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Confirm detailed proposal - but changes still possible</a:t>
            </a:r>
            <a:endParaRPr kumimoji="0" lang="en-GB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6CEF134-5256-1624-3265-FC3338AA8892}"/>
              </a:ext>
            </a:extLst>
          </p:cNvPr>
          <p:cNvSpPr/>
          <p:nvPr/>
        </p:nvSpPr>
        <p:spPr>
          <a:xfrm>
            <a:off x="562256" y="1687389"/>
            <a:ext cx="3122238" cy="109342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Tonight</a:t>
            </a: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B50367-6824-70B3-9B14-5AF9142F881E}"/>
              </a:ext>
            </a:extLst>
          </p:cNvPr>
          <p:cNvSpPr/>
          <p:nvPr/>
        </p:nvSpPr>
        <p:spPr>
          <a:xfrm>
            <a:off x="562256" y="3248127"/>
            <a:ext cx="3122238" cy="109342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Before next meeting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9356B7-8FE0-A940-DCD8-9F1DEDC41250}"/>
              </a:ext>
            </a:extLst>
          </p:cNvPr>
          <p:cNvSpPr/>
          <p:nvPr/>
        </p:nvSpPr>
        <p:spPr>
          <a:xfrm>
            <a:off x="562256" y="4735657"/>
            <a:ext cx="3122238" cy="109342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51999" rtlCol="0" anchor="ctr"/>
          <a:lstStyle/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September </a:t>
            </a:r>
            <a:br>
              <a:rPr kumimoji="0" lang="en-GB" sz="3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GB" sz="3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Circuit Mtg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4915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06B79F-1874-7BDB-D256-53D3A48F69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0DA3B59-5197-6BB4-9064-E4932F690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300" y="365126"/>
            <a:ext cx="5905500" cy="518278"/>
          </a:xfrm>
          <a:noFill/>
        </p:spPr>
        <p:txBody>
          <a:bodyPr>
            <a:normAutofit/>
          </a:bodyPr>
          <a:lstStyle/>
          <a:p>
            <a:pPr marL="0" indent="0" algn="r"/>
            <a:r>
              <a:rPr lang="en-GB" sz="2400"/>
              <a:t>National Forest East Methodist Circuit Meeting </a:t>
            </a:r>
            <a:endParaRPr lang="en-GB" sz="3200"/>
          </a:p>
        </p:txBody>
      </p:sp>
      <p:pic>
        <p:nvPicPr>
          <p:cNvPr id="5" name="Picture 4" descr="A red circle with white cross&#10;&#10;Description automatically generated">
            <a:extLst>
              <a:ext uri="{FF2B5EF4-FFF2-40B4-BE49-F238E27FC236}">
                <a16:creationId xmlns:a16="http://schemas.microsoft.com/office/drawing/2014/main" id="{2C904EA9-4C1C-BC04-8381-2B760632FE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331688"/>
            <a:ext cx="551888" cy="512467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EFA033C-4D17-8B01-9C23-8B59C46E1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867" y="707605"/>
            <a:ext cx="10447646" cy="5124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4000" b="1"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Timescales</a:t>
            </a:r>
            <a:r>
              <a:rPr lang="en-GB" sz="3600" b="1"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 </a:t>
            </a:r>
            <a:endParaRPr lang="en-GB" sz="3600">
              <a:effectLst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AC3288-FC2A-67CF-8373-A5B5B0AC19DF}"/>
              </a:ext>
            </a:extLst>
          </p:cNvPr>
          <p:cNvSpPr txBox="1"/>
          <p:nvPr/>
        </p:nvSpPr>
        <p:spPr>
          <a:xfrm>
            <a:off x="3953435" y="1595990"/>
            <a:ext cx="767630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Ministers present proposals and feedback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Deadline for churches to decide on taking up option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Preparation of formal changeover for churches taking up option</a:t>
            </a:r>
            <a:endParaRPr kumimoji="0" lang="en-GB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FB5A06-73F8-1463-8A46-44E6CF3F69A1}"/>
              </a:ext>
            </a:extLst>
          </p:cNvPr>
          <p:cNvSpPr/>
          <p:nvPr/>
        </p:nvSpPr>
        <p:spPr>
          <a:xfrm>
            <a:off x="562256" y="4802483"/>
            <a:ext cx="3122238" cy="109342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March to Sept 2027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0DCF68-6A90-1DDA-29A4-D6F45FF22882}"/>
              </a:ext>
            </a:extLst>
          </p:cNvPr>
          <p:cNvSpPr/>
          <p:nvPr/>
        </p:nvSpPr>
        <p:spPr>
          <a:xfrm>
            <a:off x="562256" y="3248127"/>
            <a:ext cx="3122238" cy="109342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28th February</a:t>
            </a:r>
            <a:br>
              <a:rPr kumimoji="0" lang="en-GB" sz="3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GB" sz="3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2027</a:t>
            </a:r>
            <a:endParaRPr kumimoji="0" lang="en-GB" sz="3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E255A1B-193C-4751-2188-61C8F947574E}"/>
              </a:ext>
            </a:extLst>
          </p:cNvPr>
          <p:cNvSpPr/>
          <p:nvPr/>
        </p:nvSpPr>
        <p:spPr>
          <a:xfrm>
            <a:off x="562256" y="1723958"/>
            <a:ext cx="3122238" cy="109342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51999" rtlCol="0" anchor="ctr"/>
          <a:lstStyle/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Autumn </a:t>
            </a:r>
            <a:br>
              <a:rPr kumimoji="0" lang="en-GB" sz="3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GB" sz="3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Ch. Councils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1647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C7E379-D83A-C9B2-C800-89A8566A9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8011A15-342D-23F8-BF20-122ED5693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300" y="365126"/>
            <a:ext cx="5905500" cy="518278"/>
          </a:xfrm>
          <a:noFill/>
        </p:spPr>
        <p:txBody>
          <a:bodyPr>
            <a:normAutofit/>
          </a:bodyPr>
          <a:lstStyle/>
          <a:p>
            <a:pPr marL="0" indent="0" algn="r"/>
            <a:r>
              <a:rPr lang="en-GB" sz="2400"/>
              <a:t>National Forest East Methodist Circuit Meeting </a:t>
            </a:r>
            <a:endParaRPr lang="en-GB" sz="3200"/>
          </a:p>
        </p:txBody>
      </p:sp>
      <p:pic>
        <p:nvPicPr>
          <p:cNvPr id="5" name="Picture 4" descr="A red circle with white cross&#10;&#10;Description automatically generated">
            <a:extLst>
              <a:ext uri="{FF2B5EF4-FFF2-40B4-BE49-F238E27FC236}">
                <a16:creationId xmlns:a16="http://schemas.microsoft.com/office/drawing/2014/main" id="{E7701CB0-8BEC-F4A9-9681-DAE9E25825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331688"/>
            <a:ext cx="551888" cy="512467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8C5022F-789D-8B4E-3E92-1B0CC45768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867" y="707605"/>
            <a:ext cx="10447646" cy="5124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4000" b="1"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Timescales</a:t>
            </a:r>
            <a:r>
              <a:rPr lang="en-GB" sz="3600" b="1"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 </a:t>
            </a:r>
            <a:endParaRPr lang="en-GB" sz="3600">
              <a:effectLst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2CA974-7D90-DAC4-AFEA-47FF944CBE2E}"/>
              </a:ext>
            </a:extLst>
          </p:cNvPr>
          <p:cNvSpPr txBox="1"/>
          <p:nvPr/>
        </p:nvSpPr>
        <p:spPr>
          <a:xfrm>
            <a:off x="3953435" y="1595990"/>
            <a:ext cx="767630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First two multi-site Church Councils planned – with relevant representation appointed to the Circuit Meeting </a:t>
            </a:r>
            <a:endParaRPr kumimoji="0" lang="en-GB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95ACFB-C6CE-84A7-8E86-CB0F73D6E0AE}"/>
              </a:ext>
            </a:extLst>
          </p:cNvPr>
          <p:cNvSpPr/>
          <p:nvPr/>
        </p:nvSpPr>
        <p:spPr>
          <a:xfrm>
            <a:off x="562256" y="1726052"/>
            <a:ext cx="3122238" cy="109342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Church Year 2027 - 2028 </a:t>
            </a:r>
          </a:p>
        </p:txBody>
      </p:sp>
    </p:spTree>
    <p:extLst>
      <p:ext uri="{BB962C8B-B14F-4D97-AF65-F5344CB8AC3E}">
        <p14:creationId xmlns:p14="http://schemas.microsoft.com/office/powerpoint/2010/main" val="487112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3CDA95-DACB-D941-3166-8A26A7C76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B750C2B-CE03-C82B-C957-F99B84A4B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000" y="847148"/>
            <a:ext cx="10661542" cy="5645725"/>
          </a:xfrm>
        </p:spPr>
        <p:txBody>
          <a:bodyPr>
            <a:noAutofit/>
          </a:bodyPr>
          <a:lstStyle/>
          <a:p>
            <a:pPr marL="711200" indent="-71120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None/>
            </a:pPr>
            <a:r>
              <a:rPr lang="en-GB" sz="4000" b="1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Circuit Staffing </a:t>
            </a:r>
          </a:p>
          <a:p>
            <a:pPr marL="796925" indent="-542925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LcParenR"/>
            </a:pPr>
            <a:r>
              <a:rPr lang="en-GB" sz="3600"/>
              <a:t>Lay Pastor to help churches focus on growing new disciples work.</a:t>
            </a:r>
          </a:p>
          <a:p>
            <a:pPr marL="796925" indent="-542925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LcParenR"/>
            </a:pPr>
            <a:r>
              <a:rPr lang="en-GB" sz="3600"/>
              <a:t>Finance Co-Ordinator to release local people for mission:  functioning as Circuit treasurer and Church treasurer for some churches </a:t>
            </a:r>
            <a:br>
              <a:rPr lang="en-GB" sz="3600"/>
            </a:br>
            <a:r>
              <a:rPr lang="en-GB" sz="3600"/>
              <a:t>(est. 10 hrs pw potentially rising to 15hrs pw)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937320-5335-3F78-B17D-4CA15228C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300" y="365126"/>
            <a:ext cx="5905500" cy="518278"/>
          </a:xfrm>
          <a:noFill/>
        </p:spPr>
        <p:txBody>
          <a:bodyPr>
            <a:normAutofit/>
          </a:bodyPr>
          <a:lstStyle/>
          <a:p>
            <a:pPr marL="0" indent="0" algn="r"/>
            <a:r>
              <a:rPr lang="en-GB" sz="2400"/>
              <a:t>National Forest East Methodist Circuit Meeting </a:t>
            </a:r>
            <a:endParaRPr lang="en-GB" sz="3200"/>
          </a:p>
        </p:txBody>
      </p:sp>
      <p:pic>
        <p:nvPicPr>
          <p:cNvPr id="8" name="Picture 7" descr="A red circle with white cross&#10;&#10;Description automatically generated">
            <a:extLst>
              <a:ext uri="{FF2B5EF4-FFF2-40B4-BE49-F238E27FC236}">
                <a16:creationId xmlns:a16="http://schemas.microsoft.com/office/drawing/2014/main" id="{64EA7489-031A-3A87-31A3-56F72BB1AE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331688"/>
            <a:ext cx="551888" cy="51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33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7BEC76-729B-E80E-1A85-519C90018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E63B5CC-C0B4-0215-66C1-EEABEE7B4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000" y="847148"/>
            <a:ext cx="10661542" cy="5645725"/>
          </a:xfrm>
        </p:spPr>
        <p:txBody>
          <a:bodyPr>
            <a:noAutofit/>
          </a:bodyPr>
          <a:lstStyle/>
          <a:p>
            <a:pPr marL="711200" indent="-71120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None/>
            </a:pPr>
            <a:r>
              <a:rPr lang="en-GB" sz="4000" b="1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Circuit Staffing </a:t>
            </a:r>
          </a:p>
          <a:p>
            <a:pPr marL="804863" indent="-52705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AutoNum type="alphaLcParenR" startAt="3"/>
            </a:pPr>
            <a:r>
              <a:rPr lang="en-GB" sz="3600"/>
              <a:t>Admin support – need to review role of </a:t>
            </a:r>
            <a:r>
              <a:rPr lang="en-GB" sz="3600" err="1"/>
              <a:t>Cct</a:t>
            </a:r>
            <a:r>
              <a:rPr lang="en-GB" sz="3600"/>
              <a:t> Office</a:t>
            </a:r>
            <a:endParaRPr lang="en-GB" sz="4000"/>
          </a:p>
          <a:p>
            <a:pPr marL="804863" indent="-52705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AutoNum type="alphaLcParenR" startAt="3"/>
            </a:pPr>
            <a:r>
              <a:rPr lang="en-GB" sz="3600"/>
              <a:t>Property Officer – continuing central support</a:t>
            </a:r>
          </a:p>
          <a:p>
            <a:pPr marL="804863" indent="-52705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AutoNum type="alphaLcParenR" startAt="3"/>
            </a:pPr>
            <a:r>
              <a:rPr lang="en-GB" sz="3600"/>
              <a:t>Safeguarding continuing co-ordination from Circuit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39CFF65-A488-06D0-F2C3-DD60DD1AD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300" y="365126"/>
            <a:ext cx="5905500" cy="518278"/>
          </a:xfrm>
          <a:noFill/>
        </p:spPr>
        <p:txBody>
          <a:bodyPr>
            <a:normAutofit/>
          </a:bodyPr>
          <a:lstStyle/>
          <a:p>
            <a:pPr marL="0" indent="0" algn="r"/>
            <a:r>
              <a:rPr lang="en-GB" sz="2400"/>
              <a:t>National Forest East Methodist Circuit Meeting </a:t>
            </a:r>
            <a:endParaRPr lang="en-GB" sz="3200"/>
          </a:p>
        </p:txBody>
      </p:sp>
      <p:pic>
        <p:nvPicPr>
          <p:cNvPr id="8" name="Picture 7" descr="A red circle with white cross&#10;&#10;Description automatically generated">
            <a:extLst>
              <a:ext uri="{FF2B5EF4-FFF2-40B4-BE49-F238E27FC236}">
                <a16:creationId xmlns:a16="http://schemas.microsoft.com/office/drawing/2014/main" id="{58FE4531-A75D-3E90-2FAA-8B3FEFB9DC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331688"/>
            <a:ext cx="551888" cy="51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452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5BFA63-0CFE-40D3-DE05-C2BF57940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A08CA7-A382-4E69-403C-73DF3F04C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000" y="847150"/>
            <a:ext cx="10661542" cy="1602802"/>
          </a:xfrm>
        </p:spPr>
        <p:txBody>
          <a:bodyPr>
            <a:noAutofit/>
          </a:bodyPr>
          <a:lstStyle/>
          <a:p>
            <a:pPr marL="711200" indent="-71120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None/>
            </a:pPr>
            <a:r>
              <a:rPr lang="en-GB" sz="4000" b="1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Circuit Staffing 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None/>
            </a:pPr>
            <a:r>
              <a:rPr lang="en-GB" sz="3200"/>
              <a:t>f)	Ministers’ stations</a:t>
            </a:r>
            <a:endParaRPr lang="en-GB" sz="360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D078F85-7109-CB6E-4EB3-0922FBA05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300" y="365126"/>
            <a:ext cx="5905500" cy="518278"/>
          </a:xfrm>
          <a:noFill/>
        </p:spPr>
        <p:txBody>
          <a:bodyPr>
            <a:normAutofit/>
          </a:bodyPr>
          <a:lstStyle/>
          <a:p>
            <a:pPr marL="0" indent="0" algn="r"/>
            <a:r>
              <a:rPr lang="en-GB" sz="2400"/>
              <a:t>National Forest East Methodist Circuit Meeting </a:t>
            </a:r>
            <a:endParaRPr lang="en-GB" sz="3200"/>
          </a:p>
        </p:txBody>
      </p:sp>
      <p:pic>
        <p:nvPicPr>
          <p:cNvPr id="8" name="Picture 7" descr="A red circle with white cross&#10;&#10;Description automatically generated">
            <a:extLst>
              <a:ext uri="{FF2B5EF4-FFF2-40B4-BE49-F238E27FC236}">
                <a16:creationId xmlns:a16="http://schemas.microsoft.com/office/drawing/2014/main" id="{752A4158-D044-2C49-8CCF-FDD6C15E35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331688"/>
            <a:ext cx="551888" cy="5124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859C593-F092-CBFE-93A0-1FC21E3E957E}"/>
              </a:ext>
            </a:extLst>
          </p:cNvPr>
          <p:cNvSpPr txBox="1"/>
          <p:nvPr/>
        </p:nvSpPr>
        <p:spPr>
          <a:xfrm>
            <a:off x="1741515" y="2471420"/>
            <a:ext cx="36169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/>
              <a:t>Rev Phil</a:t>
            </a:r>
          </a:p>
          <a:p>
            <a:r>
              <a:rPr lang="en-GB" sz="2800"/>
              <a:t>Superintendency</a:t>
            </a:r>
          </a:p>
          <a:p>
            <a:r>
              <a:rPr lang="en-GB" sz="2800"/>
              <a:t>Ashby</a:t>
            </a:r>
          </a:p>
          <a:p>
            <a:r>
              <a:rPr lang="en-GB" sz="2800"/>
              <a:t>Hall Lane</a:t>
            </a:r>
          </a:p>
          <a:p>
            <a:r>
              <a:rPr lang="en-GB" sz="2800"/>
              <a:t>Hugglescote</a:t>
            </a:r>
          </a:p>
          <a:p>
            <a:r>
              <a:rPr lang="en-GB" sz="2800"/>
              <a:t>Marlborough Square</a:t>
            </a:r>
          </a:p>
          <a:p>
            <a:r>
              <a:rPr lang="en-GB" sz="2800"/>
              <a:t>Moira</a:t>
            </a:r>
          </a:p>
          <a:p>
            <a:r>
              <a:rPr lang="en-GB" sz="2800"/>
              <a:t>Whitwick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2EB32F-64C1-1F70-0AF4-2D595D9E6515}"/>
              </a:ext>
            </a:extLst>
          </p:cNvPr>
          <p:cNvSpPr txBox="1"/>
          <p:nvPr/>
        </p:nvSpPr>
        <p:spPr>
          <a:xfrm>
            <a:off x="6833525" y="2471420"/>
            <a:ext cx="36169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/>
              <a:t>Rev Nikki</a:t>
            </a:r>
          </a:p>
          <a:p>
            <a:r>
              <a:rPr lang="en-GB" sz="2800"/>
              <a:t>Castle Donnington</a:t>
            </a:r>
          </a:p>
          <a:p>
            <a:r>
              <a:rPr lang="en-GB" sz="2800" err="1"/>
              <a:t>MMC@Melbourne</a:t>
            </a:r>
            <a:endParaRPr lang="en-GB" sz="2800"/>
          </a:p>
          <a:p>
            <a:r>
              <a:rPr lang="en-GB" sz="2800" err="1"/>
              <a:t>MMC@Weston</a:t>
            </a:r>
            <a:endParaRPr lang="en-GB" sz="2800"/>
          </a:p>
          <a:p>
            <a:r>
              <a:rPr lang="en-GB" sz="2800"/>
              <a:t>New Sawley</a:t>
            </a:r>
          </a:p>
          <a:p>
            <a:r>
              <a:rPr lang="en-GB" sz="2800"/>
              <a:t>Sutton Bonington</a:t>
            </a:r>
          </a:p>
        </p:txBody>
      </p:sp>
    </p:spTree>
    <p:extLst>
      <p:ext uri="{BB962C8B-B14F-4D97-AF65-F5344CB8AC3E}">
        <p14:creationId xmlns:p14="http://schemas.microsoft.com/office/powerpoint/2010/main" val="1704304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06076E-6542-6D86-83D4-127AFC2CF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D70BB4B-E850-37B6-7FC1-92D5FE864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8000"/>
            <a:ext cx="10661542" cy="5233732"/>
          </a:xfrm>
        </p:spPr>
        <p:txBody>
          <a:bodyPr>
            <a:noAutofit/>
          </a:bodyPr>
          <a:lstStyle/>
          <a:p>
            <a:pPr marL="711200" indent="-71120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None/>
            </a:pPr>
            <a:r>
              <a:rPr lang="en-GB" sz="4000" b="1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Churches and Congregations…</a:t>
            </a:r>
          </a:p>
          <a:p>
            <a:pPr marL="796925" indent="-542925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LcParenR"/>
            </a:pPr>
            <a:r>
              <a:rPr lang="en-GB" sz="3600"/>
              <a:t>What constitutes growth?</a:t>
            </a:r>
          </a:p>
          <a:p>
            <a:pPr marL="825500" indent="-5715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LcParenR"/>
            </a:pPr>
            <a:r>
              <a:rPr lang="en-GB" sz="3600"/>
              <a:t>When is enough enough with old buildings?</a:t>
            </a:r>
          </a:p>
          <a:p>
            <a:pPr marL="796925" indent="-542925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LcParenR"/>
            </a:pPr>
            <a:r>
              <a:rPr lang="en-GB" sz="3600"/>
              <a:t>Discerning when it’s time to cease, </a:t>
            </a:r>
            <a:br>
              <a:rPr lang="en-GB" sz="3600"/>
            </a:br>
            <a:r>
              <a:rPr lang="en-GB" sz="3600"/>
              <a:t>and help to do that as well as possible.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F09D5FA-4DFC-70A0-52D1-4444438E4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300" y="365126"/>
            <a:ext cx="5905500" cy="518278"/>
          </a:xfrm>
          <a:noFill/>
        </p:spPr>
        <p:txBody>
          <a:bodyPr>
            <a:normAutofit/>
          </a:bodyPr>
          <a:lstStyle/>
          <a:p>
            <a:pPr marL="0" indent="0" algn="r"/>
            <a:r>
              <a:rPr lang="en-GB" sz="2400"/>
              <a:t>National Forest East Methodist Circuit Meeting </a:t>
            </a:r>
            <a:endParaRPr lang="en-GB" sz="3200"/>
          </a:p>
        </p:txBody>
      </p:sp>
      <p:pic>
        <p:nvPicPr>
          <p:cNvPr id="8" name="Picture 7" descr="A red circle with white cross&#10;&#10;Description automatically generated">
            <a:extLst>
              <a:ext uri="{FF2B5EF4-FFF2-40B4-BE49-F238E27FC236}">
                <a16:creationId xmlns:a16="http://schemas.microsoft.com/office/drawing/2014/main" id="{C226B2A9-FA99-DCA3-0CFD-D46B09C04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331688"/>
            <a:ext cx="551888" cy="51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56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A86D46-1D0F-C99B-09EF-DDCFDE13D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7829C2E-6C51-C707-8080-DC8A56EF1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300" y="365126"/>
            <a:ext cx="5905500" cy="518278"/>
          </a:xfrm>
          <a:noFill/>
        </p:spPr>
        <p:txBody>
          <a:bodyPr>
            <a:normAutofit/>
          </a:bodyPr>
          <a:lstStyle/>
          <a:p>
            <a:pPr marL="0" indent="0" algn="r"/>
            <a:r>
              <a:rPr lang="en-GB" sz="2400"/>
              <a:t>National Forest East Methodist Circuit Meeting </a:t>
            </a:r>
            <a:endParaRPr lang="en-GB" sz="3200"/>
          </a:p>
        </p:txBody>
      </p:sp>
      <p:pic>
        <p:nvPicPr>
          <p:cNvPr id="5" name="Picture 4" descr="A red circle with white cross&#10;&#10;Description automatically generated">
            <a:extLst>
              <a:ext uri="{FF2B5EF4-FFF2-40B4-BE49-F238E27FC236}">
                <a16:creationId xmlns:a16="http://schemas.microsoft.com/office/drawing/2014/main" id="{823FB04E-66C1-5A9D-20ED-C1B4BB341C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331688"/>
            <a:ext cx="551888" cy="51246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BEF50A-4870-555C-0E4A-A1430528D159}"/>
              </a:ext>
            </a:extLst>
          </p:cNvPr>
          <p:cNvSpPr txBox="1"/>
          <p:nvPr/>
        </p:nvSpPr>
        <p:spPr>
          <a:xfrm>
            <a:off x="1384568" y="2348013"/>
            <a:ext cx="921733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Collect responses, questions </a:t>
            </a:r>
            <a:br>
              <a:rPr kumimoji="0" lang="en-GB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GB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and concerns from churches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480F7B8-05CE-ABB2-D11A-F3541887F4FC}"/>
              </a:ext>
            </a:extLst>
          </p:cNvPr>
          <p:cNvSpPr/>
          <p:nvPr/>
        </p:nvSpPr>
        <p:spPr>
          <a:xfrm>
            <a:off x="1961914" y="1479657"/>
            <a:ext cx="8100000" cy="868356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Aptos" panose="02110004020202020204"/>
                <a:ea typeface="+mn-ea"/>
                <a:cs typeface="+mn-cs"/>
              </a:rPr>
              <a:t>Before September 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Aptos" panose="02110004020202020204"/>
                <a:ea typeface="+mn-ea"/>
                <a:cs typeface="+mn-cs"/>
              </a:rPr>
              <a:t>meeting </a:t>
            </a:r>
          </a:p>
        </p:txBody>
      </p:sp>
    </p:spTree>
    <p:extLst>
      <p:ext uri="{BB962C8B-B14F-4D97-AF65-F5344CB8AC3E}">
        <p14:creationId xmlns:p14="http://schemas.microsoft.com/office/powerpoint/2010/main" val="3466240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909ECF-9656-42C6-6587-50D734AD6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57533D8-DFD2-0685-8AA0-0FDC5E2A4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300" y="365126"/>
            <a:ext cx="5905500" cy="518278"/>
          </a:xfrm>
          <a:noFill/>
        </p:spPr>
        <p:txBody>
          <a:bodyPr>
            <a:normAutofit/>
          </a:bodyPr>
          <a:lstStyle/>
          <a:p>
            <a:pPr marL="0" indent="0" algn="r"/>
            <a:r>
              <a:rPr lang="en-GB" sz="2400"/>
              <a:t>National Forest East Methodist Circuit Meeting </a:t>
            </a:r>
            <a:endParaRPr lang="en-GB" sz="3200"/>
          </a:p>
        </p:txBody>
      </p:sp>
      <p:pic>
        <p:nvPicPr>
          <p:cNvPr id="5" name="Picture 4" descr="A red circle with white cross&#10;&#10;Description automatically generated">
            <a:extLst>
              <a:ext uri="{FF2B5EF4-FFF2-40B4-BE49-F238E27FC236}">
                <a16:creationId xmlns:a16="http://schemas.microsoft.com/office/drawing/2014/main" id="{F601CCDA-FE30-FD34-58BD-313CD11C88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331688"/>
            <a:ext cx="551888" cy="51246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2996D5F4-EFC4-B8F8-D015-B2305CA2FC7F}"/>
              </a:ext>
            </a:extLst>
          </p:cNvPr>
          <p:cNvSpPr/>
          <p:nvPr/>
        </p:nvSpPr>
        <p:spPr>
          <a:xfrm>
            <a:off x="2046000" y="1591631"/>
            <a:ext cx="8100000" cy="757865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51999" rtlCol="0" anchor="ctr"/>
          <a:lstStyle/>
          <a:p>
            <a:pPr marL="0" marR="0" lvl="0" indent="0" algn="ctr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September Circuit Mtg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4B820B-1BFC-4522-FF0B-9AAFD69C5F6A}"/>
              </a:ext>
            </a:extLst>
          </p:cNvPr>
          <p:cNvSpPr txBox="1"/>
          <p:nvPr/>
        </p:nvSpPr>
        <p:spPr>
          <a:xfrm>
            <a:off x="2046000" y="2349496"/>
            <a:ext cx="810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Confirm detailed proposal – </a:t>
            </a:r>
            <a:br>
              <a:rPr kumimoji="0" lang="en-GB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GB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but changes still possible</a:t>
            </a:r>
            <a:endParaRPr kumimoji="0" lang="en-GB" sz="4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5811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alpha val="67143"/>
              </a:schemeClr>
            </a:gs>
            <a:gs pos="73000">
              <a:schemeClr val="accent4">
                <a:lumMod val="20000"/>
                <a:lumOff val="80000"/>
              </a:schemeClr>
            </a:gs>
            <a:gs pos="88000">
              <a:schemeClr val="accent4">
                <a:lumMod val="40000"/>
                <a:lumOff val="60000"/>
                <a:alpha val="74502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BA2EF-5221-AD17-A3E5-DBAE85DD4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8278"/>
          </a:xfrm>
        </p:spPr>
        <p:txBody>
          <a:bodyPr>
            <a:normAutofit fontScale="90000"/>
          </a:bodyPr>
          <a:lstStyle/>
          <a:p>
            <a:pPr marL="0" indent="0" algn="ctr"/>
            <a:r>
              <a:rPr lang="en-GB" sz="3200" dirty="0"/>
              <a:t>National Forest East Methodist Circuit Meeting 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35DAB-90BC-8587-1FEA-F56BD9AFD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0000"/>
            <a:ext cx="10515600" cy="3955243"/>
          </a:xfrm>
        </p:spPr>
        <p:txBody>
          <a:bodyPr>
            <a:noAutofit/>
          </a:bodyPr>
          <a:lstStyle/>
          <a:p>
            <a:pPr marL="17463" indent="-17463">
              <a:lnSpc>
                <a:spcPct val="100000"/>
              </a:lnSpc>
              <a:spcBef>
                <a:spcPts val="0"/>
              </a:spcBef>
              <a:spcAft>
                <a:spcPts val="2600"/>
              </a:spcAft>
              <a:buAutoNum type="arabicPeriod"/>
            </a:pPr>
            <a:r>
              <a:rPr lang="en-GB" sz="4000" b="1" dirty="0"/>
              <a:t> Welcome </a:t>
            </a:r>
            <a:r>
              <a:rPr lang="en-GB" sz="4000" b="1"/>
              <a:t>and </a:t>
            </a:r>
            <a:r>
              <a:rPr lang="en-GB" sz="4400" b="1"/>
              <a:t>Devotions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None/>
            </a:pPr>
            <a:r>
              <a:rPr lang="en-GB" sz="5200" b="1"/>
              <a:t>Reading Acts 1:12-17, 21-26</a:t>
            </a:r>
          </a:p>
        </p:txBody>
      </p:sp>
      <p:pic>
        <p:nvPicPr>
          <p:cNvPr id="4" name="Picture 3" descr="A red circle with white cross&#10;&#10;Description automatically generated">
            <a:extLst>
              <a:ext uri="{FF2B5EF4-FFF2-40B4-BE49-F238E27FC236}">
                <a16:creationId xmlns:a16="http://schemas.microsoft.com/office/drawing/2014/main" id="{25374F3D-B1B9-CBD0-4920-81EF6F6433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6053" y="370937"/>
            <a:ext cx="551888" cy="51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84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DD00B7-BF98-4784-0AC5-C95015968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FCE12EE-F606-B1FE-1F36-5D59AD4183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5880"/>
            <a:ext cx="10661542" cy="536149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3600" b="1">
                <a:effectLst/>
                <a:latin typeface="Calibri" panose="020F0502020204030204" pitchFamily="34" charset="0"/>
              </a:rPr>
              <a:t>Proposal for an</a:t>
            </a:r>
            <a:br>
              <a:rPr lang="en-GB" sz="3600" b="1">
                <a:effectLst/>
                <a:latin typeface="Calibri" panose="020F0502020204030204" pitchFamily="34" charset="0"/>
              </a:rPr>
            </a:br>
            <a:r>
              <a:rPr lang="en-GB" sz="3600" b="1">
                <a:effectLst/>
                <a:latin typeface="Calibri" panose="020F0502020204030204" pitchFamily="34" charset="0"/>
              </a:rPr>
              <a:t>Organisational Restructure of the Churches </a:t>
            </a:r>
            <a:br>
              <a:rPr lang="en-GB" sz="3600" b="1">
                <a:effectLst/>
                <a:latin typeface="Calibri" panose="020F0502020204030204" pitchFamily="34" charset="0"/>
              </a:rPr>
            </a:br>
            <a:r>
              <a:rPr lang="en-GB" sz="3600" b="1">
                <a:effectLst/>
                <a:latin typeface="Calibri" panose="020F0502020204030204" pitchFamily="34" charset="0"/>
              </a:rPr>
              <a:t>in the National Forest East Methodist Circuit </a:t>
            </a:r>
            <a:endParaRPr lang="en-GB" sz="3600">
              <a:effectLst/>
            </a:endParaRPr>
          </a:p>
          <a:p>
            <a:pPr marL="0" indent="0" algn="ctr">
              <a:buNone/>
            </a:pPr>
            <a:endParaRPr lang="en-GB" sz="3600">
              <a:latin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GB" sz="3600">
                <a:effectLst/>
                <a:latin typeface="Calibri" panose="020F0502020204030204" pitchFamily="34" charset="0"/>
              </a:rPr>
              <a:t>This proposal has been put together by </a:t>
            </a:r>
            <a:br>
              <a:rPr lang="en-GB" sz="3600">
                <a:effectLst/>
                <a:latin typeface="Calibri" panose="020F0502020204030204" pitchFamily="34" charset="0"/>
              </a:rPr>
            </a:br>
            <a:r>
              <a:rPr lang="en-GB" sz="3600">
                <a:effectLst/>
                <a:latin typeface="Calibri" panose="020F0502020204030204" pitchFamily="34" charset="0"/>
              </a:rPr>
              <a:t>the Circuit Leadership Team with support </a:t>
            </a:r>
            <a:br>
              <a:rPr lang="en-GB" sz="3600">
                <a:effectLst/>
                <a:latin typeface="Calibri" panose="020F0502020204030204" pitchFamily="34" charset="0"/>
              </a:rPr>
            </a:br>
            <a:r>
              <a:rPr lang="en-GB" sz="3600">
                <a:effectLst/>
                <a:latin typeface="Calibri" panose="020F0502020204030204" pitchFamily="34" charset="0"/>
              </a:rPr>
              <a:t>from various experienced Methodist Church Members </a:t>
            </a:r>
            <a:br>
              <a:rPr lang="en-GB" sz="3600">
                <a:effectLst/>
                <a:latin typeface="Calibri" panose="020F0502020204030204" pitchFamily="34" charset="0"/>
              </a:rPr>
            </a:br>
            <a:r>
              <a:rPr lang="en-GB" sz="3600">
                <a:effectLst/>
                <a:latin typeface="Calibri" panose="020F0502020204030204" pitchFamily="34" charset="0"/>
              </a:rPr>
              <a:t>from across the Circuit and </a:t>
            </a:r>
            <a:br>
              <a:rPr lang="en-GB" sz="3600">
                <a:effectLst/>
                <a:latin typeface="Calibri" panose="020F0502020204030204" pitchFamily="34" charset="0"/>
              </a:rPr>
            </a:br>
            <a:r>
              <a:rPr lang="en-GB" sz="3600">
                <a:effectLst/>
                <a:latin typeface="Calibri" panose="020F0502020204030204" pitchFamily="34" charset="0"/>
              </a:rPr>
              <a:t>from the wider Methodist Connexion  </a:t>
            </a:r>
            <a:endParaRPr lang="en-GB" sz="3600">
              <a:effectLst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30AEAB7-1224-3E08-9210-E8FCD492E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300" y="365126"/>
            <a:ext cx="5905500" cy="518278"/>
          </a:xfrm>
          <a:noFill/>
        </p:spPr>
        <p:txBody>
          <a:bodyPr>
            <a:normAutofit/>
          </a:bodyPr>
          <a:lstStyle/>
          <a:p>
            <a:pPr marL="0" indent="0" algn="r"/>
            <a:r>
              <a:rPr lang="en-GB" sz="2400"/>
              <a:t>National Forest East Methodist Circuit Meeting </a:t>
            </a:r>
            <a:endParaRPr lang="en-GB" sz="3200"/>
          </a:p>
        </p:txBody>
      </p:sp>
      <p:pic>
        <p:nvPicPr>
          <p:cNvPr id="10" name="Picture 9" descr="A red circle with white cross&#10;&#10;Description automatically generated">
            <a:extLst>
              <a:ext uri="{FF2B5EF4-FFF2-40B4-BE49-F238E27FC236}">
                <a16:creationId xmlns:a16="http://schemas.microsoft.com/office/drawing/2014/main" id="{BCF66D92-178C-A13E-C7D4-CBB97FB661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3800" y="331688"/>
            <a:ext cx="551888" cy="51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860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6C4885-E1F1-00E3-9D96-7FC69F48D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99C3A1-D7FD-9BED-2067-C19F38F83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8000"/>
            <a:ext cx="10661542" cy="6598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600" b="1"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Current Circuit Situation </a:t>
            </a:r>
            <a:endParaRPr lang="en-GB" sz="3600">
              <a:effectLst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7481AD5-4FFD-0E36-57B5-DCDDF7373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300" y="365126"/>
            <a:ext cx="5905500" cy="518278"/>
          </a:xfrm>
          <a:noFill/>
        </p:spPr>
        <p:txBody>
          <a:bodyPr>
            <a:normAutofit/>
          </a:bodyPr>
          <a:lstStyle/>
          <a:p>
            <a:pPr marL="0" indent="0" algn="r"/>
            <a:r>
              <a:rPr lang="en-GB" sz="2400"/>
              <a:t>National Forest East Methodist Circuit Meeting </a:t>
            </a:r>
            <a:endParaRPr lang="en-GB" sz="3200"/>
          </a:p>
        </p:txBody>
      </p:sp>
      <p:pic>
        <p:nvPicPr>
          <p:cNvPr id="10" name="Picture 9" descr="A red circle with white cross&#10;&#10;Description automatically generated">
            <a:extLst>
              <a:ext uri="{FF2B5EF4-FFF2-40B4-BE49-F238E27FC236}">
                <a16:creationId xmlns:a16="http://schemas.microsoft.com/office/drawing/2014/main" id="{8D6E00BE-5E5C-BC56-C1E4-D1A54FAF81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331688"/>
            <a:ext cx="551888" cy="51246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F75B2E9-3AD0-075D-E9DB-F527F8BEA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2150" y="1487837"/>
            <a:ext cx="8547699" cy="5005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711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A7D17A-F40E-7910-E553-24CF83BE9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8CA00B2-A57A-7C27-428B-4102353A9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8000"/>
            <a:ext cx="10661542" cy="52337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600" b="1"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Current Circuit Situation </a:t>
            </a:r>
            <a:endParaRPr lang="en-GB" sz="3600">
              <a:effectLst/>
            </a:endParaRPr>
          </a:p>
          <a:p>
            <a:pPr marL="0" indent="0">
              <a:buNone/>
            </a:pPr>
            <a:r>
              <a:rPr lang="en-GB" sz="3600">
                <a:effectLst/>
                <a:latin typeface="Calibri" panose="020F0502020204030204" pitchFamily="34" charset="0"/>
              </a:rPr>
              <a:t>This has always meant </a:t>
            </a:r>
            <a:endParaRPr lang="en-GB" sz="3600">
              <a:effectLst/>
            </a:endParaRPr>
          </a:p>
          <a:p>
            <a:r>
              <a:rPr lang="en-GB" sz="3600" b="1">
                <a:effectLst/>
                <a:latin typeface="Calibri" panose="020F0502020204030204" pitchFamily="34" charset="0"/>
              </a:rPr>
              <a:t>Multiple roles to be filled in each church</a:t>
            </a:r>
          </a:p>
          <a:p>
            <a:r>
              <a:rPr lang="en-GB" sz="3600" b="1">
                <a:effectLst/>
                <a:latin typeface="Calibri" panose="020F0502020204030204" pitchFamily="34" charset="0"/>
              </a:rPr>
              <a:t>Multiple Church Council meetings</a:t>
            </a:r>
          </a:p>
          <a:p>
            <a:r>
              <a:rPr lang="en-GB" sz="3600" b="1">
                <a:effectLst/>
                <a:latin typeface="Calibri" panose="020F0502020204030204" pitchFamily="34" charset="0"/>
              </a:rPr>
              <a:t>Inevitable focus on Property and Finance</a:t>
            </a:r>
          </a:p>
          <a:p>
            <a:r>
              <a:rPr lang="en-GB" sz="3600" b="1">
                <a:effectLst/>
                <a:latin typeface="Calibri" panose="020F0502020204030204" pitchFamily="34" charset="0"/>
              </a:rPr>
              <a:t>Ministers time cannot be focussed on mission </a:t>
            </a:r>
          </a:p>
          <a:p>
            <a:r>
              <a:rPr lang="en-GB" sz="3600" b="1">
                <a:effectLst/>
                <a:latin typeface="Calibri" panose="020F0502020204030204" pitchFamily="34" charset="0"/>
              </a:rPr>
              <a:t>Churches planning in isolation </a:t>
            </a:r>
            <a:endParaRPr lang="en-GB" sz="3600">
              <a:effectLst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D47F85C-D0A0-1C78-967E-60F9DAF73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300" y="365126"/>
            <a:ext cx="5905500" cy="518278"/>
          </a:xfrm>
          <a:noFill/>
        </p:spPr>
        <p:txBody>
          <a:bodyPr>
            <a:normAutofit/>
          </a:bodyPr>
          <a:lstStyle/>
          <a:p>
            <a:pPr marL="0" indent="0" algn="r"/>
            <a:r>
              <a:rPr lang="en-GB" sz="2400"/>
              <a:t>National Forest East Methodist Circuit Meeting </a:t>
            </a:r>
            <a:endParaRPr lang="en-GB" sz="3200"/>
          </a:p>
        </p:txBody>
      </p:sp>
      <p:pic>
        <p:nvPicPr>
          <p:cNvPr id="10" name="Picture 9" descr="A red circle with white cross&#10;&#10;Description automatically generated">
            <a:extLst>
              <a:ext uri="{FF2B5EF4-FFF2-40B4-BE49-F238E27FC236}">
                <a16:creationId xmlns:a16="http://schemas.microsoft.com/office/drawing/2014/main" id="{DA754AD9-B774-1063-354E-95E8FCCD6D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331688"/>
            <a:ext cx="551888" cy="51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628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C5AADF-4DA7-FB2A-0B0B-2E0741705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259BF1F-589E-971C-FF28-BB28EE470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8000"/>
            <a:ext cx="10661542" cy="5124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600" b="1"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Alternative Multi Site Church </a:t>
            </a:r>
            <a:r>
              <a:rPr lang="en-GB" sz="3600"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– Long Term</a:t>
            </a:r>
            <a:endParaRPr lang="en-GB" sz="3600">
              <a:effectLst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9230C20-746D-FA8D-32DE-E421DE0C7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300" y="365126"/>
            <a:ext cx="5905500" cy="518278"/>
          </a:xfrm>
          <a:noFill/>
        </p:spPr>
        <p:txBody>
          <a:bodyPr>
            <a:normAutofit/>
          </a:bodyPr>
          <a:lstStyle/>
          <a:p>
            <a:pPr marL="0" indent="0" algn="r"/>
            <a:r>
              <a:rPr lang="en-GB" sz="2400"/>
              <a:t>National Forest East Methodist Circuit Meeting </a:t>
            </a:r>
            <a:endParaRPr lang="en-GB" sz="3200"/>
          </a:p>
        </p:txBody>
      </p:sp>
      <p:pic>
        <p:nvPicPr>
          <p:cNvPr id="8" name="Picture 7" descr="A red circle with white cross&#10;&#10;Description automatically generated">
            <a:extLst>
              <a:ext uri="{FF2B5EF4-FFF2-40B4-BE49-F238E27FC236}">
                <a16:creationId xmlns:a16="http://schemas.microsoft.com/office/drawing/2014/main" id="{BCB00FF5-A043-3874-5FDE-150C6EBF1F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331688"/>
            <a:ext cx="551888" cy="51246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5E8DA9B-1FFE-3613-BCF1-B6A8310DA1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297" y="1366360"/>
            <a:ext cx="9233224" cy="490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950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0FABD4-0F20-A3AF-8C43-D8135573A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68087D9-0363-2040-7AE2-6D8AFBB05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8000"/>
            <a:ext cx="10661542" cy="52337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600" b="1"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Improvement possibilities </a:t>
            </a:r>
            <a:endParaRPr lang="en-GB" sz="3600">
              <a:effectLst/>
            </a:endParaRPr>
          </a:p>
          <a:p>
            <a:pPr marL="0" indent="0">
              <a:buNone/>
            </a:pPr>
            <a:r>
              <a:rPr lang="en-GB" sz="3600">
                <a:effectLst/>
                <a:latin typeface="Calibri" panose="020F0502020204030204" pitchFamily="34" charset="0"/>
              </a:rPr>
              <a:t>It could now be possible to have </a:t>
            </a:r>
            <a:endParaRPr lang="en-GB" sz="3600">
              <a:effectLst/>
            </a:endParaRPr>
          </a:p>
          <a:p>
            <a:r>
              <a:rPr lang="en-GB" sz="3400" b="1">
                <a:effectLst/>
                <a:latin typeface="Calibri" panose="020F0502020204030204" pitchFamily="34" charset="0"/>
              </a:rPr>
              <a:t>One person managing finance process for all churches </a:t>
            </a:r>
            <a:endParaRPr lang="en-GB" sz="3400" b="1">
              <a:latin typeface="ArialMT"/>
            </a:endParaRPr>
          </a:p>
          <a:p>
            <a:r>
              <a:rPr lang="en-GB" sz="3400" b="1">
                <a:effectLst/>
                <a:latin typeface="Calibri" panose="020F0502020204030204" pitchFamily="34" charset="0"/>
              </a:rPr>
              <a:t>One person managing property process for all churches </a:t>
            </a:r>
          </a:p>
          <a:p>
            <a:r>
              <a:rPr lang="en-GB" sz="3400" b="1">
                <a:effectLst/>
                <a:latin typeface="Calibri" panose="020F0502020204030204" pitchFamily="34" charset="0"/>
              </a:rPr>
              <a:t>One multi-site Church Council meeting</a:t>
            </a:r>
            <a:endParaRPr lang="en-GB" sz="3400" b="1">
              <a:latin typeface="Calibri" panose="020F0502020204030204" pitchFamily="34" charset="0"/>
            </a:endParaRPr>
          </a:p>
          <a:p>
            <a:r>
              <a:rPr lang="en-GB" sz="3400" b="1">
                <a:effectLst/>
                <a:latin typeface="Calibri" panose="020F0502020204030204" pitchFamily="34" charset="0"/>
              </a:rPr>
              <a:t>More time to plan mission and worship in each church</a:t>
            </a:r>
          </a:p>
          <a:p>
            <a:r>
              <a:rPr lang="en-GB" sz="3400" b="1">
                <a:effectLst/>
                <a:latin typeface="Calibri" panose="020F0502020204030204" pitchFamily="34" charset="0"/>
              </a:rPr>
              <a:t>Ministers with more time to support church mission</a:t>
            </a:r>
            <a:endParaRPr lang="en-GB" sz="3400" b="1">
              <a:latin typeface="Calibri" panose="020F0502020204030204" pitchFamily="34" charset="0"/>
            </a:endParaRPr>
          </a:p>
          <a:p>
            <a:r>
              <a:rPr lang="en-GB" sz="3400" b="1">
                <a:effectLst/>
                <a:latin typeface="Calibri" panose="020F0502020204030204" pitchFamily="34" charset="0"/>
              </a:rPr>
              <a:t>Churches planning together </a:t>
            </a:r>
            <a:endParaRPr lang="en-GB" sz="3400">
              <a:effectLst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372D107-B733-7CAD-820D-946BBCFED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300" y="365126"/>
            <a:ext cx="5905500" cy="518278"/>
          </a:xfrm>
          <a:noFill/>
        </p:spPr>
        <p:txBody>
          <a:bodyPr>
            <a:normAutofit/>
          </a:bodyPr>
          <a:lstStyle/>
          <a:p>
            <a:pPr marL="0" indent="0" algn="r"/>
            <a:r>
              <a:rPr lang="en-GB" sz="2400"/>
              <a:t>National Forest East Methodist Circuit Meeting </a:t>
            </a:r>
            <a:endParaRPr lang="en-GB" sz="3200"/>
          </a:p>
        </p:txBody>
      </p:sp>
      <p:pic>
        <p:nvPicPr>
          <p:cNvPr id="8" name="Picture 7" descr="A red circle with white cross&#10;&#10;Description automatically generated">
            <a:extLst>
              <a:ext uri="{FF2B5EF4-FFF2-40B4-BE49-F238E27FC236}">
                <a16:creationId xmlns:a16="http://schemas.microsoft.com/office/drawing/2014/main" id="{63600CB7-E430-5434-7E09-27F2D33721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331688"/>
            <a:ext cx="551888" cy="51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941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0928B-ACD4-7FD1-9DF7-79DB876B6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5069501-0DF1-7A69-4185-25BC1A992F3D}"/>
              </a:ext>
            </a:extLst>
          </p:cNvPr>
          <p:cNvSpPr txBox="1"/>
          <p:nvPr/>
        </p:nvSpPr>
        <p:spPr>
          <a:xfrm>
            <a:off x="246025" y="100584"/>
            <a:ext cx="5772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Multi Site Church </a:t>
            </a:r>
            <a:r>
              <a:rPr kumimoji="0" lang="en-GB" sz="36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– Transition</a:t>
            </a:r>
          </a:p>
        </p:txBody>
      </p:sp>
      <p:grpSp>
        <p:nvGrpSpPr>
          <p:cNvPr id="94" name="Group 93">
            <a:extLst>
              <a:ext uri="{FF2B5EF4-FFF2-40B4-BE49-F238E27FC236}">
                <a16:creationId xmlns:a16="http://schemas.microsoft.com/office/drawing/2014/main" id="{B0EC5E50-CE7A-91DB-CBC9-4CD9D2A069CD}"/>
              </a:ext>
            </a:extLst>
          </p:cNvPr>
          <p:cNvGrpSpPr/>
          <p:nvPr/>
        </p:nvGrpSpPr>
        <p:grpSpPr>
          <a:xfrm>
            <a:off x="1808460" y="745891"/>
            <a:ext cx="2959786" cy="989822"/>
            <a:chOff x="1326447" y="789304"/>
            <a:chExt cx="3896333" cy="1303025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1E94742A-7C04-2A1C-2870-3EA18A8935FC}"/>
                </a:ext>
              </a:extLst>
            </p:cNvPr>
            <p:cNvSpPr/>
            <p:nvPr/>
          </p:nvSpPr>
          <p:spPr>
            <a:xfrm>
              <a:off x="2202230" y="1158636"/>
              <a:ext cx="249936" cy="249936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5B453225-463E-1EEE-610D-5F2654938F0C}"/>
                </a:ext>
              </a:extLst>
            </p:cNvPr>
            <p:cNvSpPr/>
            <p:nvPr/>
          </p:nvSpPr>
          <p:spPr>
            <a:xfrm>
              <a:off x="2513455" y="1158636"/>
              <a:ext cx="249936" cy="249936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ACACA079-E423-E0CB-4734-6C8BFE9EC34F}"/>
                </a:ext>
              </a:extLst>
            </p:cNvPr>
            <p:cNvSpPr/>
            <p:nvPr/>
          </p:nvSpPr>
          <p:spPr>
            <a:xfrm>
              <a:off x="2824680" y="1158636"/>
              <a:ext cx="249936" cy="249936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62D000D-CB7C-93FB-095A-F71F85A829CE}"/>
                </a:ext>
              </a:extLst>
            </p:cNvPr>
            <p:cNvSpPr/>
            <p:nvPr/>
          </p:nvSpPr>
          <p:spPr>
            <a:xfrm>
              <a:off x="3135905" y="1158636"/>
              <a:ext cx="249936" cy="249936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C7C75F63-B1D4-6D9C-9415-DF7F04AE0DD5}"/>
                </a:ext>
              </a:extLst>
            </p:cNvPr>
            <p:cNvSpPr/>
            <p:nvPr/>
          </p:nvSpPr>
          <p:spPr>
            <a:xfrm>
              <a:off x="3447130" y="1158636"/>
              <a:ext cx="249936" cy="249936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5010B8BE-67CA-EFD0-5C75-CE5BB7491BAA}"/>
                </a:ext>
              </a:extLst>
            </p:cNvPr>
            <p:cNvSpPr/>
            <p:nvPr/>
          </p:nvSpPr>
          <p:spPr>
            <a:xfrm>
              <a:off x="3758355" y="1158636"/>
              <a:ext cx="249936" cy="249936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9926276F-49D2-9FD0-66BB-FA2C588890E6}"/>
                </a:ext>
              </a:extLst>
            </p:cNvPr>
            <p:cNvSpPr/>
            <p:nvPr/>
          </p:nvSpPr>
          <p:spPr>
            <a:xfrm>
              <a:off x="4069580" y="1158636"/>
              <a:ext cx="249936" cy="249936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28C6FEE2-D649-12DA-DE8B-AD604C7D5512}"/>
                </a:ext>
              </a:extLst>
            </p:cNvPr>
            <p:cNvSpPr txBox="1"/>
            <p:nvPr/>
          </p:nvSpPr>
          <p:spPr>
            <a:xfrm>
              <a:off x="1925421" y="789304"/>
              <a:ext cx="2663872" cy="405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Multi Site Church Council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FCCF8836-2B23-1883-B1B7-7313E42D1356}"/>
                </a:ext>
              </a:extLst>
            </p:cNvPr>
            <p:cNvSpPr/>
            <p:nvPr/>
          </p:nvSpPr>
          <p:spPr>
            <a:xfrm>
              <a:off x="1326447" y="1580265"/>
              <a:ext cx="1902077" cy="51206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Central Property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8FB8BAFD-FAEE-0A42-73D9-EAB526CA97A4}"/>
                </a:ext>
              </a:extLst>
            </p:cNvPr>
            <p:cNvSpPr/>
            <p:nvPr/>
          </p:nvSpPr>
          <p:spPr>
            <a:xfrm>
              <a:off x="3320703" y="1580265"/>
              <a:ext cx="1902077" cy="51206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Central Finance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56F5E7C4-A8B7-94F9-77CC-C7A0BE0A7A85}"/>
              </a:ext>
            </a:extLst>
          </p:cNvPr>
          <p:cNvGrpSpPr/>
          <p:nvPr/>
        </p:nvGrpSpPr>
        <p:grpSpPr>
          <a:xfrm>
            <a:off x="253249" y="4349497"/>
            <a:ext cx="2059925" cy="2153552"/>
            <a:chOff x="1094756" y="3456432"/>
            <a:chExt cx="3089624" cy="323005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FC2A9D0-ADCA-7AD7-EF1E-5FB4EECAE83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4756" y="3456432"/>
              <a:ext cx="3089624" cy="1763101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18B6BC4-8767-CA24-38E5-CF11A77D0625}"/>
                </a:ext>
              </a:extLst>
            </p:cNvPr>
            <p:cNvSpPr/>
            <p:nvPr/>
          </p:nvSpPr>
          <p:spPr>
            <a:xfrm>
              <a:off x="1469090" y="5283541"/>
              <a:ext cx="1114088" cy="51206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Mission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0987F04-EC93-21BA-2D0E-33060A36C7D9}"/>
                </a:ext>
              </a:extLst>
            </p:cNvPr>
            <p:cNvSpPr/>
            <p:nvPr/>
          </p:nvSpPr>
          <p:spPr>
            <a:xfrm>
              <a:off x="2677624" y="5283541"/>
              <a:ext cx="1114088" cy="51206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Worship</a:t>
              </a:r>
            </a:p>
          </p:txBody>
        </p: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48EC91C5-4182-A047-7E01-D035BD003BC5}"/>
                </a:ext>
              </a:extLst>
            </p:cNvPr>
            <p:cNvGrpSpPr/>
            <p:nvPr/>
          </p:nvGrpSpPr>
          <p:grpSpPr>
            <a:xfrm>
              <a:off x="1385314" y="6000679"/>
              <a:ext cx="2601453" cy="685807"/>
              <a:chOff x="1385314" y="6000679"/>
              <a:chExt cx="2601453" cy="685807"/>
            </a:xfrm>
          </p:grpSpPr>
          <p:sp>
            <p:nvSpPr>
              <p:cNvPr id="2" name="Oval 1">
                <a:extLst>
                  <a:ext uri="{FF2B5EF4-FFF2-40B4-BE49-F238E27FC236}">
                    <a16:creationId xmlns:a16="http://schemas.microsoft.com/office/drawing/2014/main" id="{C8E1EE73-6035-F509-B562-7920EFBC4F36}"/>
                  </a:ext>
                </a:extLst>
              </p:cNvPr>
              <p:cNvSpPr/>
              <p:nvPr/>
            </p:nvSpPr>
            <p:spPr>
              <a:xfrm>
                <a:off x="2024342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5DF7BE22-FFA4-CE17-BBA0-55901CEFF912}"/>
                  </a:ext>
                </a:extLst>
              </p:cNvPr>
              <p:cNvSpPr/>
              <p:nvPr/>
            </p:nvSpPr>
            <p:spPr>
              <a:xfrm>
                <a:off x="2335567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49837143-2C20-1E2C-EB5F-33FBA64AFBD9}"/>
                  </a:ext>
                </a:extLst>
              </p:cNvPr>
              <p:cNvSpPr/>
              <p:nvPr/>
            </p:nvSpPr>
            <p:spPr>
              <a:xfrm>
                <a:off x="2646792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259E8A6-AB1A-10A3-4EB1-FADD0371FB16}"/>
                  </a:ext>
                </a:extLst>
              </p:cNvPr>
              <p:cNvSpPr/>
              <p:nvPr/>
            </p:nvSpPr>
            <p:spPr>
              <a:xfrm>
                <a:off x="2958017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D90F7F70-9266-B246-B8CE-CDB3153D9B11}"/>
                  </a:ext>
                </a:extLst>
              </p:cNvPr>
              <p:cNvSpPr txBox="1"/>
              <p:nvPr/>
            </p:nvSpPr>
            <p:spPr>
              <a:xfrm>
                <a:off x="1385314" y="6271022"/>
                <a:ext cx="2601453" cy="4154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Worship &amp; Mission Team</a:t>
                </a:r>
              </a:p>
            </p:txBody>
          </p:sp>
        </p:grp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7891888F-AC24-D4BD-9CDF-34D181F32C41}"/>
              </a:ext>
            </a:extLst>
          </p:cNvPr>
          <p:cNvGrpSpPr/>
          <p:nvPr/>
        </p:nvGrpSpPr>
        <p:grpSpPr>
          <a:xfrm>
            <a:off x="2265368" y="4349497"/>
            <a:ext cx="2059925" cy="2153552"/>
            <a:chOff x="1094756" y="3456432"/>
            <a:chExt cx="3089624" cy="3230054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572B6039-9561-1F1E-C992-34EDF4D317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4756" y="3456432"/>
              <a:ext cx="3089624" cy="1763101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B332329-2E1A-C6B7-D1D8-BF1B8117DAFE}"/>
                </a:ext>
              </a:extLst>
            </p:cNvPr>
            <p:cNvSpPr/>
            <p:nvPr/>
          </p:nvSpPr>
          <p:spPr>
            <a:xfrm>
              <a:off x="1469090" y="5283541"/>
              <a:ext cx="1114088" cy="51206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Mission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D9A4817-156A-4C10-43C1-7927148311F1}"/>
                </a:ext>
              </a:extLst>
            </p:cNvPr>
            <p:cNvSpPr/>
            <p:nvPr/>
          </p:nvSpPr>
          <p:spPr>
            <a:xfrm>
              <a:off x="2677624" y="5283541"/>
              <a:ext cx="1114088" cy="51206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Worship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3D8251F9-0029-24A0-512D-4680D47A2C90}"/>
                </a:ext>
              </a:extLst>
            </p:cNvPr>
            <p:cNvGrpSpPr/>
            <p:nvPr/>
          </p:nvGrpSpPr>
          <p:grpSpPr>
            <a:xfrm>
              <a:off x="1385314" y="6000679"/>
              <a:ext cx="2601453" cy="685807"/>
              <a:chOff x="1385314" y="6000679"/>
              <a:chExt cx="2601453" cy="685807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3070D1D0-0459-1FA6-3573-A08A4715B2B7}"/>
                  </a:ext>
                </a:extLst>
              </p:cNvPr>
              <p:cNvSpPr/>
              <p:nvPr/>
            </p:nvSpPr>
            <p:spPr>
              <a:xfrm>
                <a:off x="2024342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9C265BB0-58DC-3E20-F6AC-8F76AD92E4D2}"/>
                  </a:ext>
                </a:extLst>
              </p:cNvPr>
              <p:cNvSpPr/>
              <p:nvPr/>
            </p:nvSpPr>
            <p:spPr>
              <a:xfrm>
                <a:off x="2335567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AA9F997F-7E31-E1EA-A187-AFC68B70909C}"/>
                  </a:ext>
                </a:extLst>
              </p:cNvPr>
              <p:cNvSpPr/>
              <p:nvPr/>
            </p:nvSpPr>
            <p:spPr>
              <a:xfrm>
                <a:off x="2646792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5AB289D6-E74B-114E-53C1-E27DD2226749}"/>
                  </a:ext>
                </a:extLst>
              </p:cNvPr>
              <p:cNvSpPr/>
              <p:nvPr/>
            </p:nvSpPr>
            <p:spPr>
              <a:xfrm>
                <a:off x="2958017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2FA038E-23F7-DA75-0F29-66BCBFEC495C}"/>
                  </a:ext>
                </a:extLst>
              </p:cNvPr>
              <p:cNvSpPr txBox="1"/>
              <p:nvPr/>
            </p:nvSpPr>
            <p:spPr>
              <a:xfrm>
                <a:off x="1385314" y="6271022"/>
                <a:ext cx="2601453" cy="4154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Worship &amp; Mission Team</a:t>
                </a:r>
              </a:p>
            </p:txBody>
          </p:sp>
        </p:grp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0DFC681-90EF-C5C9-C487-138644FA26C9}"/>
              </a:ext>
            </a:extLst>
          </p:cNvPr>
          <p:cNvGrpSpPr/>
          <p:nvPr/>
        </p:nvGrpSpPr>
        <p:grpSpPr>
          <a:xfrm>
            <a:off x="4277487" y="4349497"/>
            <a:ext cx="2059925" cy="2153552"/>
            <a:chOff x="1094756" y="3456432"/>
            <a:chExt cx="3089624" cy="3230054"/>
          </a:xfrm>
        </p:grpSpPr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1887FED0-40CF-35F0-466F-FD98549FAF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4756" y="3456432"/>
              <a:ext cx="3089624" cy="1763101"/>
            </a:xfrm>
            <a:prstGeom prst="rect">
              <a:avLst/>
            </a:prstGeom>
          </p:spPr>
        </p:pic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53A456D-B599-BB78-5A1E-0241C9DF8E4D}"/>
                </a:ext>
              </a:extLst>
            </p:cNvPr>
            <p:cNvSpPr/>
            <p:nvPr/>
          </p:nvSpPr>
          <p:spPr>
            <a:xfrm>
              <a:off x="1469090" y="5283541"/>
              <a:ext cx="1114088" cy="51206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Mission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FCC7287-45A7-C195-EEBA-E2973360E9B8}"/>
                </a:ext>
              </a:extLst>
            </p:cNvPr>
            <p:cNvSpPr/>
            <p:nvPr/>
          </p:nvSpPr>
          <p:spPr>
            <a:xfrm>
              <a:off x="2677624" y="5283541"/>
              <a:ext cx="1114088" cy="51206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Worship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3B1346B-AC5C-F5AC-E882-CDA06978DC7A}"/>
                </a:ext>
              </a:extLst>
            </p:cNvPr>
            <p:cNvGrpSpPr/>
            <p:nvPr/>
          </p:nvGrpSpPr>
          <p:grpSpPr>
            <a:xfrm>
              <a:off x="1385314" y="6000679"/>
              <a:ext cx="2601453" cy="685807"/>
              <a:chOff x="1385314" y="6000679"/>
              <a:chExt cx="2601453" cy="685807"/>
            </a:xfrm>
          </p:grpSpPr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3927DCA6-574A-4557-F980-A8B9C0910584}"/>
                  </a:ext>
                </a:extLst>
              </p:cNvPr>
              <p:cNvSpPr/>
              <p:nvPr/>
            </p:nvSpPr>
            <p:spPr>
              <a:xfrm>
                <a:off x="2024342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0CD2685D-3476-531D-4ED4-7EE2A4604CA1}"/>
                  </a:ext>
                </a:extLst>
              </p:cNvPr>
              <p:cNvSpPr/>
              <p:nvPr/>
            </p:nvSpPr>
            <p:spPr>
              <a:xfrm>
                <a:off x="2335567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3F1F7880-A5B4-3772-983A-8EF91F072F45}"/>
                  </a:ext>
                </a:extLst>
              </p:cNvPr>
              <p:cNvSpPr/>
              <p:nvPr/>
            </p:nvSpPr>
            <p:spPr>
              <a:xfrm>
                <a:off x="2646792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164A3389-ED57-896E-AF53-0B7925CC3D62}"/>
                  </a:ext>
                </a:extLst>
              </p:cNvPr>
              <p:cNvSpPr/>
              <p:nvPr/>
            </p:nvSpPr>
            <p:spPr>
              <a:xfrm>
                <a:off x="2958017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7F583C70-B3E1-59DB-A7EC-1288EE7DA024}"/>
                  </a:ext>
                </a:extLst>
              </p:cNvPr>
              <p:cNvSpPr txBox="1"/>
              <p:nvPr/>
            </p:nvSpPr>
            <p:spPr>
              <a:xfrm>
                <a:off x="1385314" y="6271022"/>
                <a:ext cx="2601453" cy="4154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Worship &amp; Mission Team</a:t>
                </a:r>
              </a:p>
            </p:txBody>
          </p:sp>
        </p:grp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7E46EF5A-6DF8-3E1E-89D9-94A8AF00C41A}"/>
              </a:ext>
            </a:extLst>
          </p:cNvPr>
          <p:cNvGrpSpPr/>
          <p:nvPr/>
        </p:nvGrpSpPr>
        <p:grpSpPr>
          <a:xfrm>
            <a:off x="253249" y="2153269"/>
            <a:ext cx="2059925" cy="2153552"/>
            <a:chOff x="1094756" y="3456432"/>
            <a:chExt cx="3089624" cy="3230054"/>
          </a:xfrm>
        </p:grpSpPr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6588185C-A83A-5327-D3D4-D717DAC607D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4756" y="3456432"/>
              <a:ext cx="3089624" cy="1763101"/>
            </a:xfrm>
            <a:prstGeom prst="rect">
              <a:avLst/>
            </a:prstGeom>
          </p:spPr>
        </p:pic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9506DDD3-3C7A-33C2-45F0-B787D48D12E1}"/>
                </a:ext>
              </a:extLst>
            </p:cNvPr>
            <p:cNvSpPr/>
            <p:nvPr/>
          </p:nvSpPr>
          <p:spPr>
            <a:xfrm>
              <a:off x="1469090" y="5283541"/>
              <a:ext cx="1114088" cy="51206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Mission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7F14A8C2-4210-035F-6CC0-E46BCF54C103}"/>
                </a:ext>
              </a:extLst>
            </p:cNvPr>
            <p:cNvSpPr/>
            <p:nvPr/>
          </p:nvSpPr>
          <p:spPr>
            <a:xfrm>
              <a:off x="2677624" y="5283541"/>
              <a:ext cx="1114088" cy="51206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Worship</a:t>
              </a:r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B48BE29D-E21A-7DA8-CA11-4E433B09926C}"/>
                </a:ext>
              </a:extLst>
            </p:cNvPr>
            <p:cNvGrpSpPr/>
            <p:nvPr/>
          </p:nvGrpSpPr>
          <p:grpSpPr>
            <a:xfrm>
              <a:off x="1385314" y="6000679"/>
              <a:ext cx="2601453" cy="685807"/>
              <a:chOff x="1385314" y="6000679"/>
              <a:chExt cx="2601453" cy="685807"/>
            </a:xfrm>
          </p:grpSpPr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F20DF900-CEAC-DB6F-B24A-8F354BA8DBE3}"/>
                  </a:ext>
                </a:extLst>
              </p:cNvPr>
              <p:cNvSpPr/>
              <p:nvPr/>
            </p:nvSpPr>
            <p:spPr>
              <a:xfrm>
                <a:off x="2024342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0235E1E5-57E5-466A-6178-AE83084A21E7}"/>
                  </a:ext>
                </a:extLst>
              </p:cNvPr>
              <p:cNvSpPr/>
              <p:nvPr/>
            </p:nvSpPr>
            <p:spPr>
              <a:xfrm>
                <a:off x="2335567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40D6B4D3-CEA1-367C-5ECD-BCF3C582B7DD}"/>
                  </a:ext>
                </a:extLst>
              </p:cNvPr>
              <p:cNvSpPr/>
              <p:nvPr/>
            </p:nvSpPr>
            <p:spPr>
              <a:xfrm>
                <a:off x="2646792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EF6B6F9A-F67A-E451-AEF4-6432E1FBA297}"/>
                  </a:ext>
                </a:extLst>
              </p:cNvPr>
              <p:cNvSpPr/>
              <p:nvPr/>
            </p:nvSpPr>
            <p:spPr>
              <a:xfrm>
                <a:off x="2958017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6A96B250-2464-51E7-14FB-5CCFAC23985A}"/>
                  </a:ext>
                </a:extLst>
              </p:cNvPr>
              <p:cNvSpPr txBox="1"/>
              <p:nvPr/>
            </p:nvSpPr>
            <p:spPr>
              <a:xfrm>
                <a:off x="1385314" y="6271022"/>
                <a:ext cx="2601453" cy="4154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Worship &amp; Mission Team</a:t>
                </a:r>
              </a:p>
            </p:txBody>
          </p:sp>
        </p:grp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A4E4798-6BDD-BFCE-7BAA-AD32C5A5D061}"/>
              </a:ext>
            </a:extLst>
          </p:cNvPr>
          <p:cNvGrpSpPr/>
          <p:nvPr/>
        </p:nvGrpSpPr>
        <p:grpSpPr>
          <a:xfrm>
            <a:off x="2265368" y="2153269"/>
            <a:ext cx="2059925" cy="2153552"/>
            <a:chOff x="1094756" y="3456432"/>
            <a:chExt cx="3089624" cy="3230054"/>
          </a:xfrm>
        </p:grpSpPr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C23469CE-22B5-5603-EE05-573C1804CE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4756" y="3456432"/>
              <a:ext cx="3089624" cy="1763101"/>
            </a:xfrm>
            <a:prstGeom prst="rect">
              <a:avLst/>
            </a:prstGeom>
          </p:spPr>
        </p:pic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393420D4-FB47-0DD3-C62E-FF998BD549F7}"/>
                </a:ext>
              </a:extLst>
            </p:cNvPr>
            <p:cNvSpPr/>
            <p:nvPr/>
          </p:nvSpPr>
          <p:spPr>
            <a:xfrm>
              <a:off x="1469090" y="5283541"/>
              <a:ext cx="1114088" cy="51206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Mission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1D251FB-4988-1BB7-2717-FE7263E2D5A0}"/>
                </a:ext>
              </a:extLst>
            </p:cNvPr>
            <p:cNvSpPr/>
            <p:nvPr/>
          </p:nvSpPr>
          <p:spPr>
            <a:xfrm>
              <a:off x="2677624" y="5283541"/>
              <a:ext cx="1114088" cy="51206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Worship</a:t>
              </a:r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37B564C3-D88D-633F-F6A6-94A2F77F2109}"/>
                </a:ext>
              </a:extLst>
            </p:cNvPr>
            <p:cNvGrpSpPr/>
            <p:nvPr/>
          </p:nvGrpSpPr>
          <p:grpSpPr>
            <a:xfrm>
              <a:off x="1385314" y="6000679"/>
              <a:ext cx="2601453" cy="685807"/>
              <a:chOff x="1385314" y="6000679"/>
              <a:chExt cx="2601453" cy="685807"/>
            </a:xfrm>
          </p:grpSpPr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3DEB662C-1AFA-3165-03FC-FBB0D5B10175}"/>
                  </a:ext>
                </a:extLst>
              </p:cNvPr>
              <p:cNvSpPr/>
              <p:nvPr/>
            </p:nvSpPr>
            <p:spPr>
              <a:xfrm>
                <a:off x="2024342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863D10D5-635B-DA2B-8A08-3F70C0246CE0}"/>
                  </a:ext>
                </a:extLst>
              </p:cNvPr>
              <p:cNvSpPr/>
              <p:nvPr/>
            </p:nvSpPr>
            <p:spPr>
              <a:xfrm>
                <a:off x="2335567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AC10F120-D20E-2822-6587-8CEE50265854}"/>
                  </a:ext>
                </a:extLst>
              </p:cNvPr>
              <p:cNvSpPr/>
              <p:nvPr/>
            </p:nvSpPr>
            <p:spPr>
              <a:xfrm>
                <a:off x="2646792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F4FB7D60-A9C8-E278-74FD-0EAE10EFF24B}"/>
                  </a:ext>
                </a:extLst>
              </p:cNvPr>
              <p:cNvSpPr/>
              <p:nvPr/>
            </p:nvSpPr>
            <p:spPr>
              <a:xfrm>
                <a:off x="2958017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D1E595CF-6489-ED4D-6C59-96A3199FF168}"/>
                  </a:ext>
                </a:extLst>
              </p:cNvPr>
              <p:cNvSpPr txBox="1"/>
              <p:nvPr/>
            </p:nvSpPr>
            <p:spPr>
              <a:xfrm>
                <a:off x="1385314" y="6271022"/>
                <a:ext cx="2601453" cy="4154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Worship &amp; Mission Team</a:t>
                </a:r>
              </a:p>
            </p:txBody>
          </p:sp>
        </p:grp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839C00D2-9C1F-32AC-C963-B4C27D1678D0}"/>
              </a:ext>
            </a:extLst>
          </p:cNvPr>
          <p:cNvGrpSpPr/>
          <p:nvPr/>
        </p:nvGrpSpPr>
        <p:grpSpPr>
          <a:xfrm>
            <a:off x="4277487" y="2153269"/>
            <a:ext cx="2059925" cy="2153552"/>
            <a:chOff x="1094756" y="3456432"/>
            <a:chExt cx="3089624" cy="3230054"/>
          </a:xfrm>
        </p:grpSpPr>
        <p:pic>
          <p:nvPicPr>
            <p:cNvPr id="70" name="Picture 69">
              <a:extLst>
                <a:ext uri="{FF2B5EF4-FFF2-40B4-BE49-F238E27FC236}">
                  <a16:creationId xmlns:a16="http://schemas.microsoft.com/office/drawing/2014/main" id="{2976894E-4A5C-795A-E9DB-5C8C50C89F3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4756" y="3456432"/>
              <a:ext cx="3089624" cy="1763101"/>
            </a:xfrm>
            <a:prstGeom prst="rect">
              <a:avLst/>
            </a:prstGeom>
          </p:spPr>
        </p:pic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989851D1-3467-0F4E-B75E-284DEC97AD63}"/>
                </a:ext>
              </a:extLst>
            </p:cNvPr>
            <p:cNvSpPr/>
            <p:nvPr/>
          </p:nvSpPr>
          <p:spPr>
            <a:xfrm>
              <a:off x="1469090" y="5283541"/>
              <a:ext cx="1114088" cy="51206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Mission</a:t>
              </a: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1718AB81-26DA-A3A4-459F-F88B9D80CB70}"/>
                </a:ext>
              </a:extLst>
            </p:cNvPr>
            <p:cNvSpPr/>
            <p:nvPr/>
          </p:nvSpPr>
          <p:spPr>
            <a:xfrm>
              <a:off x="2677624" y="5283541"/>
              <a:ext cx="1114088" cy="51206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Worship</a:t>
              </a:r>
            </a:p>
          </p:txBody>
        </p: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39CD332B-5497-A40F-1A8F-B11F8E627FD1}"/>
                </a:ext>
              </a:extLst>
            </p:cNvPr>
            <p:cNvGrpSpPr/>
            <p:nvPr/>
          </p:nvGrpSpPr>
          <p:grpSpPr>
            <a:xfrm>
              <a:off x="1385314" y="6000679"/>
              <a:ext cx="2601453" cy="685807"/>
              <a:chOff x="1385314" y="6000679"/>
              <a:chExt cx="2601453" cy="685807"/>
            </a:xfrm>
          </p:grpSpPr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353B62DB-D903-323F-27EF-EEAD60302846}"/>
                  </a:ext>
                </a:extLst>
              </p:cNvPr>
              <p:cNvSpPr/>
              <p:nvPr/>
            </p:nvSpPr>
            <p:spPr>
              <a:xfrm>
                <a:off x="2024342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60AEBE9C-4261-BC89-4D23-454297CF86F9}"/>
                  </a:ext>
                </a:extLst>
              </p:cNvPr>
              <p:cNvSpPr/>
              <p:nvPr/>
            </p:nvSpPr>
            <p:spPr>
              <a:xfrm>
                <a:off x="2335567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318655A9-3992-C29E-5C2E-761AB45605B4}"/>
                  </a:ext>
                </a:extLst>
              </p:cNvPr>
              <p:cNvSpPr/>
              <p:nvPr/>
            </p:nvSpPr>
            <p:spPr>
              <a:xfrm>
                <a:off x="2646792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EF14BDC9-D605-81A7-89D3-14907B875C1F}"/>
                  </a:ext>
                </a:extLst>
              </p:cNvPr>
              <p:cNvSpPr/>
              <p:nvPr/>
            </p:nvSpPr>
            <p:spPr>
              <a:xfrm>
                <a:off x="2958017" y="6000679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9EDBBA05-C2E3-553B-7AC6-BCFED6557367}"/>
                  </a:ext>
                </a:extLst>
              </p:cNvPr>
              <p:cNvSpPr txBox="1"/>
              <p:nvPr/>
            </p:nvSpPr>
            <p:spPr>
              <a:xfrm>
                <a:off x="1385314" y="6271022"/>
                <a:ext cx="2601453" cy="4154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Worship &amp; Mission Team</a:t>
                </a:r>
              </a:p>
            </p:txBody>
          </p:sp>
        </p:grp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D744C391-4A21-B4C1-A15E-E52B6BF070FB}"/>
              </a:ext>
            </a:extLst>
          </p:cNvPr>
          <p:cNvGrpSpPr/>
          <p:nvPr/>
        </p:nvGrpSpPr>
        <p:grpSpPr>
          <a:xfrm>
            <a:off x="7128100" y="3849578"/>
            <a:ext cx="2142271" cy="2554303"/>
            <a:chOff x="7784361" y="2547604"/>
            <a:chExt cx="3089624" cy="3683865"/>
          </a:xfrm>
        </p:grpSpPr>
        <p:pic>
          <p:nvPicPr>
            <p:cNvPr id="96" name="Picture 95">
              <a:extLst>
                <a:ext uri="{FF2B5EF4-FFF2-40B4-BE49-F238E27FC236}">
                  <a16:creationId xmlns:a16="http://schemas.microsoft.com/office/drawing/2014/main" id="{01B6A6AA-BBDC-E41C-DE4F-AC92B482A8D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84361" y="3246120"/>
              <a:ext cx="3089624" cy="1763101"/>
            </a:xfrm>
            <a:prstGeom prst="rect">
              <a:avLst/>
            </a:prstGeom>
          </p:spPr>
        </p:pic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E3142A5F-79EA-C888-D41D-421C325D528D}"/>
                </a:ext>
              </a:extLst>
            </p:cNvPr>
            <p:cNvSpPr/>
            <p:nvPr/>
          </p:nvSpPr>
          <p:spPr>
            <a:xfrm>
              <a:off x="8267685" y="2916936"/>
              <a:ext cx="265176" cy="265176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1C7D193C-9735-963F-0723-CCEFA1530239}"/>
                </a:ext>
              </a:extLst>
            </p:cNvPr>
            <p:cNvSpPr/>
            <p:nvPr/>
          </p:nvSpPr>
          <p:spPr>
            <a:xfrm>
              <a:off x="8572485" y="2916936"/>
              <a:ext cx="265176" cy="265176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9279BDD0-16ED-54DF-19A8-99166128E70F}"/>
                </a:ext>
              </a:extLst>
            </p:cNvPr>
            <p:cNvSpPr/>
            <p:nvPr/>
          </p:nvSpPr>
          <p:spPr>
            <a:xfrm>
              <a:off x="8877285" y="2916936"/>
              <a:ext cx="265176" cy="265176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7C9F2669-157F-B1DB-959F-EE734CFCBEB4}"/>
                </a:ext>
              </a:extLst>
            </p:cNvPr>
            <p:cNvSpPr/>
            <p:nvPr/>
          </p:nvSpPr>
          <p:spPr>
            <a:xfrm>
              <a:off x="9182085" y="2916936"/>
              <a:ext cx="265176" cy="265176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22C90C3D-BA1D-782C-6AB8-5E8598C6BE5D}"/>
                </a:ext>
              </a:extLst>
            </p:cNvPr>
            <p:cNvSpPr/>
            <p:nvPr/>
          </p:nvSpPr>
          <p:spPr>
            <a:xfrm>
              <a:off x="9486885" y="2916936"/>
              <a:ext cx="265176" cy="265176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CA88582A-B3A2-D856-1170-C3635A7B9074}"/>
                </a:ext>
              </a:extLst>
            </p:cNvPr>
            <p:cNvSpPr/>
            <p:nvPr/>
          </p:nvSpPr>
          <p:spPr>
            <a:xfrm>
              <a:off x="9791685" y="2916936"/>
              <a:ext cx="265176" cy="265176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15C6C013-9213-FD91-5A42-04C85E5AF2D2}"/>
                </a:ext>
              </a:extLst>
            </p:cNvPr>
            <p:cNvSpPr/>
            <p:nvPr/>
          </p:nvSpPr>
          <p:spPr>
            <a:xfrm>
              <a:off x="10096485" y="2916936"/>
              <a:ext cx="265176" cy="265176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A4395D17-99AD-CA8F-7622-1CC00D35B35E}"/>
                </a:ext>
              </a:extLst>
            </p:cNvPr>
            <p:cNvSpPr txBox="1"/>
            <p:nvPr/>
          </p:nvSpPr>
          <p:spPr>
            <a:xfrm>
              <a:off x="8531974" y="2547604"/>
              <a:ext cx="1613232" cy="3994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Church Council</a:t>
              </a: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A2F7FA33-9D99-E204-CEED-5EBBD164F32B}"/>
                </a:ext>
              </a:extLst>
            </p:cNvPr>
            <p:cNvSpPr/>
            <p:nvPr/>
          </p:nvSpPr>
          <p:spPr>
            <a:xfrm>
              <a:off x="8158695" y="5073229"/>
              <a:ext cx="1114088" cy="51206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Mission</a:t>
              </a: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BDD3A372-6C7B-D9EE-EC3D-3A7E260B5D05}"/>
                </a:ext>
              </a:extLst>
            </p:cNvPr>
            <p:cNvSpPr/>
            <p:nvPr/>
          </p:nvSpPr>
          <p:spPr>
            <a:xfrm>
              <a:off x="9367229" y="5073229"/>
              <a:ext cx="1114088" cy="51206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Worship</a:t>
              </a: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090C6399-9CF6-A969-2B83-0E18BD770C98}"/>
                </a:ext>
              </a:extLst>
            </p:cNvPr>
            <p:cNvSpPr/>
            <p:nvPr/>
          </p:nvSpPr>
          <p:spPr>
            <a:xfrm>
              <a:off x="8158695" y="5719405"/>
              <a:ext cx="1114088" cy="51206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Property</a:t>
              </a: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721FC66A-F2B7-725C-E3AF-383192BD06D2}"/>
                </a:ext>
              </a:extLst>
            </p:cNvPr>
            <p:cNvSpPr/>
            <p:nvPr/>
          </p:nvSpPr>
          <p:spPr>
            <a:xfrm>
              <a:off x="9367229" y="5719405"/>
              <a:ext cx="1114088" cy="51206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Finance</a:t>
              </a:r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37248D2D-7B2B-29C2-D467-7983D119C140}"/>
              </a:ext>
            </a:extLst>
          </p:cNvPr>
          <p:cNvGrpSpPr/>
          <p:nvPr/>
        </p:nvGrpSpPr>
        <p:grpSpPr>
          <a:xfrm>
            <a:off x="9546903" y="3849578"/>
            <a:ext cx="2142271" cy="2554303"/>
            <a:chOff x="7784361" y="2547604"/>
            <a:chExt cx="3089624" cy="3683865"/>
          </a:xfrm>
        </p:grpSpPr>
        <p:pic>
          <p:nvPicPr>
            <p:cNvPr id="110" name="Picture 109">
              <a:extLst>
                <a:ext uri="{FF2B5EF4-FFF2-40B4-BE49-F238E27FC236}">
                  <a16:creationId xmlns:a16="http://schemas.microsoft.com/office/drawing/2014/main" id="{0883B928-F239-2335-59C8-D2AFD2617C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84361" y="3246120"/>
              <a:ext cx="3089624" cy="1763101"/>
            </a:xfrm>
            <a:prstGeom prst="rect">
              <a:avLst/>
            </a:prstGeom>
          </p:spPr>
        </p:pic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F916100E-B24E-2540-1BCD-770B2F949F8A}"/>
                </a:ext>
              </a:extLst>
            </p:cNvPr>
            <p:cNvSpPr/>
            <p:nvPr/>
          </p:nvSpPr>
          <p:spPr>
            <a:xfrm>
              <a:off x="8267685" y="2916936"/>
              <a:ext cx="265176" cy="265176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EF3EE5FC-7C3E-5212-7946-012018B6AD65}"/>
                </a:ext>
              </a:extLst>
            </p:cNvPr>
            <p:cNvSpPr/>
            <p:nvPr/>
          </p:nvSpPr>
          <p:spPr>
            <a:xfrm>
              <a:off x="8572485" y="2916936"/>
              <a:ext cx="265176" cy="265176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BCCE6015-2362-950F-6BCF-C6EDF7D79531}"/>
                </a:ext>
              </a:extLst>
            </p:cNvPr>
            <p:cNvSpPr/>
            <p:nvPr/>
          </p:nvSpPr>
          <p:spPr>
            <a:xfrm>
              <a:off x="8877285" y="2916936"/>
              <a:ext cx="265176" cy="265176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96242389-2A63-A5AD-CA7D-8AE58B14F345}"/>
                </a:ext>
              </a:extLst>
            </p:cNvPr>
            <p:cNvSpPr/>
            <p:nvPr/>
          </p:nvSpPr>
          <p:spPr>
            <a:xfrm>
              <a:off x="9182085" y="2916936"/>
              <a:ext cx="265176" cy="265176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82468D69-3DC8-EB37-92DC-9DFBAFB359A8}"/>
                </a:ext>
              </a:extLst>
            </p:cNvPr>
            <p:cNvSpPr/>
            <p:nvPr/>
          </p:nvSpPr>
          <p:spPr>
            <a:xfrm>
              <a:off x="9486885" y="2916936"/>
              <a:ext cx="265176" cy="265176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DDE6DE39-5755-3968-140B-DF7CB485769F}"/>
                </a:ext>
              </a:extLst>
            </p:cNvPr>
            <p:cNvSpPr/>
            <p:nvPr/>
          </p:nvSpPr>
          <p:spPr>
            <a:xfrm>
              <a:off x="9791685" y="2916936"/>
              <a:ext cx="265176" cy="265176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A7FCF994-8BF5-4CCD-DC32-725B641AE5B4}"/>
                </a:ext>
              </a:extLst>
            </p:cNvPr>
            <p:cNvSpPr/>
            <p:nvPr/>
          </p:nvSpPr>
          <p:spPr>
            <a:xfrm>
              <a:off x="10096485" y="2916936"/>
              <a:ext cx="265176" cy="265176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C87B7DB6-A859-CAB2-08FA-94EAD652982B}"/>
                </a:ext>
              </a:extLst>
            </p:cNvPr>
            <p:cNvSpPr txBox="1"/>
            <p:nvPr/>
          </p:nvSpPr>
          <p:spPr>
            <a:xfrm>
              <a:off x="8531974" y="2547604"/>
              <a:ext cx="1613232" cy="3994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Church Council</a:t>
              </a:r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30FDD3C3-36AF-C519-2D82-5A15FF306096}"/>
                </a:ext>
              </a:extLst>
            </p:cNvPr>
            <p:cNvSpPr/>
            <p:nvPr/>
          </p:nvSpPr>
          <p:spPr>
            <a:xfrm>
              <a:off x="8158695" y="5073229"/>
              <a:ext cx="1114088" cy="51206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Mission</a:t>
              </a: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EAD6A1A5-677E-5A07-DD72-AF8089077071}"/>
                </a:ext>
              </a:extLst>
            </p:cNvPr>
            <p:cNvSpPr/>
            <p:nvPr/>
          </p:nvSpPr>
          <p:spPr>
            <a:xfrm>
              <a:off x="9367229" y="5073229"/>
              <a:ext cx="1114088" cy="51206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Worship</a:t>
              </a:r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2BBA628F-35E9-5A7F-6D6C-C28A2DD9023A}"/>
                </a:ext>
              </a:extLst>
            </p:cNvPr>
            <p:cNvSpPr/>
            <p:nvPr/>
          </p:nvSpPr>
          <p:spPr>
            <a:xfrm>
              <a:off x="8158695" y="5719405"/>
              <a:ext cx="1114088" cy="51206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Property</a:t>
              </a:r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23F078AC-C890-6631-A80B-EDE141FAA31C}"/>
                </a:ext>
              </a:extLst>
            </p:cNvPr>
            <p:cNvSpPr/>
            <p:nvPr/>
          </p:nvSpPr>
          <p:spPr>
            <a:xfrm>
              <a:off x="9367229" y="5719405"/>
              <a:ext cx="1114088" cy="51206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Finance</a:t>
              </a:r>
            </a:p>
          </p:txBody>
        </p:sp>
      </p:grpSp>
      <p:cxnSp>
        <p:nvCxnSpPr>
          <p:cNvPr id="125" name="Connector: Elbow 124">
            <a:extLst>
              <a:ext uri="{FF2B5EF4-FFF2-40B4-BE49-F238E27FC236}">
                <a16:creationId xmlns:a16="http://schemas.microsoft.com/office/drawing/2014/main" id="{98A3272E-0F7B-BF4A-FFDB-E16BB9CAA596}"/>
              </a:ext>
            </a:extLst>
          </p:cNvPr>
          <p:cNvCxnSpPr>
            <a:stCxn id="36" idx="0"/>
            <a:endCxn id="70" idx="0"/>
          </p:cNvCxnSpPr>
          <p:nvPr/>
        </p:nvCxnSpPr>
        <p:spPr>
          <a:xfrm rot="5400000" flipH="1" flipV="1">
            <a:off x="3295331" y="141150"/>
            <a:ext cx="12700" cy="4024238"/>
          </a:xfrm>
          <a:prstGeom prst="bentConnector3">
            <a:avLst>
              <a:gd name="adj1" fmla="val 1800000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4D3F5194-3D9C-153B-1FBC-245DA0B35F46}"/>
              </a:ext>
            </a:extLst>
          </p:cNvPr>
          <p:cNvCxnSpPr>
            <a:stCxn id="49" idx="0"/>
          </p:cNvCxnSpPr>
          <p:nvPr/>
        </p:nvCxnSpPr>
        <p:spPr>
          <a:xfrm flipH="1" flipV="1">
            <a:off x="3295330" y="1810512"/>
            <a:ext cx="1" cy="34275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Connector: Elbow 128">
            <a:extLst>
              <a:ext uri="{FF2B5EF4-FFF2-40B4-BE49-F238E27FC236}">
                <a16:creationId xmlns:a16="http://schemas.microsoft.com/office/drawing/2014/main" id="{32BD2E93-E59F-B18C-AB62-FF86C553F771}"/>
              </a:ext>
            </a:extLst>
          </p:cNvPr>
          <p:cNvCxnSpPr>
            <a:cxnSpLocks/>
            <a:stCxn id="65" idx="3"/>
            <a:endCxn id="118" idx="0"/>
          </p:cNvCxnSpPr>
          <p:nvPr/>
        </p:nvCxnSpPr>
        <p:spPr>
          <a:xfrm>
            <a:off x="4768246" y="1541223"/>
            <a:ext cx="5856322" cy="2308355"/>
          </a:xfrm>
          <a:prstGeom prst="bentConnector2">
            <a:avLst/>
          </a:prstGeom>
          <a:ln w="38100">
            <a:solidFill>
              <a:schemeClr val="tx1"/>
            </a:solidFill>
            <a:prstDash val="sysDash"/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1147ABD8-2369-7387-C200-6C4B55A3713C}"/>
              </a:ext>
            </a:extLst>
          </p:cNvPr>
          <p:cNvCxnSpPr>
            <a:cxnSpLocks/>
            <a:stCxn id="104" idx="0"/>
          </p:cNvCxnSpPr>
          <p:nvPr/>
        </p:nvCxnSpPr>
        <p:spPr>
          <a:xfrm flipV="1">
            <a:off x="8205765" y="1541223"/>
            <a:ext cx="19858" cy="2308355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>
            <a:extLst>
              <a:ext uri="{FF2B5EF4-FFF2-40B4-BE49-F238E27FC236}">
                <a16:creationId xmlns:a16="http://schemas.microsoft.com/office/drawing/2014/main" id="{9A5A1A59-E437-30F3-3AE6-EF48E5EFEAB4}"/>
              </a:ext>
            </a:extLst>
          </p:cNvPr>
          <p:cNvSpPr txBox="1"/>
          <p:nvPr/>
        </p:nvSpPr>
        <p:spPr>
          <a:xfrm>
            <a:off x="6456598" y="1164611"/>
            <a:ext cx="3519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Reporting to Central Finance &amp; Property</a:t>
            </a:r>
          </a:p>
        </p:txBody>
      </p:sp>
    </p:spTree>
    <p:extLst>
      <p:ext uri="{BB962C8B-B14F-4D97-AF65-F5344CB8AC3E}">
        <p14:creationId xmlns:p14="http://schemas.microsoft.com/office/powerpoint/2010/main" val="345708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53784-FCDC-4CE7-C3B2-D706BD88E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EFF2FCD-0CC0-6CEF-3318-5287ECB60AAD}"/>
              </a:ext>
            </a:extLst>
          </p:cNvPr>
          <p:cNvSpPr txBox="1"/>
          <p:nvPr/>
        </p:nvSpPr>
        <p:spPr>
          <a:xfrm>
            <a:off x="246025" y="100584"/>
            <a:ext cx="5407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Circuit Meeting </a:t>
            </a:r>
            <a:r>
              <a:rPr kumimoji="0" lang="en-GB" sz="36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– Transition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D28DD7D6-4B38-232C-D796-406FA9F728B1}"/>
              </a:ext>
            </a:extLst>
          </p:cNvPr>
          <p:cNvGrpSpPr/>
          <p:nvPr/>
        </p:nvGrpSpPr>
        <p:grpSpPr>
          <a:xfrm>
            <a:off x="4924396" y="3210753"/>
            <a:ext cx="2142271" cy="2792047"/>
            <a:chOff x="5765644" y="3210753"/>
            <a:chExt cx="2142271" cy="2792047"/>
          </a:xfrm>
        </p:grpSpPr>
        <p:pic>
          <p:nvPicPr>
            <p:cNvPr id="96" name="Picture 95">
              <a:extLst>
                <a:ext uri="{FF2B5EF4-FFF2-40B4-BE49-F238E27FC236}">
                  <a16:creationId xmlns:a16="http://schemas.microsoft.com/office/drawing/2014/main" id="{DA7D48F9-6A83-33CE-994D-96B71B05C81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65644" y="3932831"/>
              <a:ext cx="2142271" cy="1222492"/>
            </a:xfrm>
            <a:prstGeom prst="rect">
              <a:avLst/>
            </a:prstGeom>
          </p:spPr>
        </p:pic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1939A20D-DC4B-F947-676C-AE2027313E8C}"/>
                </a:ext>
              </a:extLst>
            </p:cNvPr>
            <p:cNvSpPr/>
            <p:nvPr/>
          </p:nvSpPr>
          <p:spPr>
            <a:xfrm>
              <a:off x="6100769" y="3594855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263CC2F7-7BC4-AF0A-73BA-48AAEF4E8943}"/>
                </a:ext>
              </a:extLst>
            </p:cNvPr>
            <p:cNvSpPr/>
            <p:nvPr/>
          </p:nvSpPr>
          <p:spPr>
            <a:xfrm>
              <a:off x="6312110" y="3594855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9E6C8FA0-622D-6500-14DF-DFA252AE27BC}"/>
                </a:ext>
              </a:extLst>
            </p:cNvPr>
            <p:cNvSpPr/>
            <p:nvPr/>
          </p:nvSpPr>
          <p:spPr>
            <a:xfrm>
              <a:off x="6523451" y="3594855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EABA55A1-1778-AC57-845D-22EAF08F9BBD}"/>
                </a:ext>
              </a:extLst>
            </p:cNvPr>
            <p:cNvSpPr/>
            <p:nvPr/>
          </p:nvSpPr>
          <p:spPr>
            <a:xfrm>
              <a:off x="6734792" y="3594855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3CF32B2E-11C5-FA9D-574E-A3AE8AF54DF2}"/>
                </a:ext>
              </a:extLst>
            </p:cNvPr>
            <p:cNvSpPr/>
            <p:nvPr/>
          </p:nvSpPr>
          <p:spPr>
            <a:xfrm>
              <a:off x="6946133" y="3594855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62D7AE7B-BED6-C3AC-84BC-C96B344949B4}"/>
                </a:ext>
              </a:extLst>
            </p:cNvPr>
            <p:cNvSpPr/>
            <p:nvPr/>
          </p:nvSpPr>
          <p:spPr>
            <a:xfrm>
              <a:off x="7157474" y="3594855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77F0F1BF-2D2C-9741-DE89-1D29DA197FC5}"/>
                </a:ext>
              </a:extLst>
            </p:cNvPr>
            <p:cNvSpPr/>
            <p:nvPr/>
          </p:nvSpPr>
          <p:spPr>
            <a:xfrm>
              <a:off x="7368815" y="3594855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F457C382-00DD-FFC3-A5D6-664697C64FF3}"/>
                </a:ext>
              </a:extLst>
            </p:cNvPr>
            <p:cNvSpPr txBox="1"/>
            <p:nvPr/>
          </p:nvSpPr>
          <p:spPr>
            <a:xfrm>
              <a:off x="6284021" y="3210753"/>
              <a:ext cx="111857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Church Council</a:t>
              </a: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ADD73A75-913C-8FF8-8F9B-409EE6660D52}"/>
                </a:ext>
              </a:extLst>
            </p:cNvPr>
            <p:cNvSpPr/>
            <p:nvPr/>
          </p:nvSpPr>
          <p:spPr>
            <a:xfrm>
              <a:off x="6025198" y="5199704"/>
              <a:ext cx="772482" cy="355053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Mission</a:t>
              </a: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A5E4011E-69F9-EFBD-8595-87C29AC0EF4A}"/>
                </a:ext>
              </a:extLst>
            </p:cNvPr>
            <p:cNvSpPr/>
            <p:nvPr/>
          </p:nvSpPr>
          <p:spPr>
            <a:xfrm>
              <a:off x="6863167" y="5199704"/>
              <a:ext cx="772482" cy="355053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Worship</a:t>
              </a: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EA098664-43A7-C9C3-DAB5-2CA64D727440}"/>
                </a:ext>
              </a:extLst>
            </p:cNvPr>
            <p:cNvSpPr/>
            <p:nvPr/>
          </p:nvSpPr>
          <p:spPr>
            <a:xfrm>
              <a:off x="6025198" y="5647747"/>
              <a:ext cx="772482" cy="355053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Property</a:t>
              </a: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795D1CB3-84FF-5DE0-AB33-DD07E11D487C}"/>
                </a:ext>
              </a:extLst>
            </p:cNvPr>
            <p:cNvSpPr/>
            <p:nvPr/>
          </p:nvSpPr>
          <p:spPr>
            <a:xfrm>
              <a:off x="6863167" y="5647747"/>
              <a:ext cx="772482" cy="355053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Finance</a:t>
              </a: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D15E9CC5-469A-D789-BB46-3A5AE360AB39}"/>
              </a:ext>
            </a:extLst>
          </p:cNvPr>
          <p:cNvGrpSpPr/>
          <p:nvPr/>
        </p:nvGrpSpPr>
        <p:grpSpPr>
          <a:xfrm>
            <a:off x="7792919" y="3210753"/>
            <a:ext cx="2142271" cy="2792047"/>
            <a:chOff x="8634167" y="3210753"/>
            <a:chExt cx="2142271" cy="2792047"/>
          </a:xfrm>
        </p:grpSpPr>
        <p:pic>
          <p:nvPicPr>
            <p:cNvPr id="110" name="Picture 109">
              <a:extLst>
                <a:ext uri="{FF2B5EF4-FFF2-40B4-BE49-F238E27FC236}">
                  <a16:creationId xmlns:a16="http://schemas.microsoft.com/office/drawing/2014/main" id="{27872F36-F2F7-71D1-2343-1122850FCDB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4167" y="3932831"/>
              <a:ext cx="2142271" cy="1222492"/>
            </a:xfrm>
            <a:prstGeom prst="rect">
              <a:avLst/>
            </a:prstGeom>
          </p:spPr>
        </p:pic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592FA031-C46E-E472-9FE1-A8AEBEEA2104}"/>
                </a:ext>
              </a:extLst>
            </p:cNvPr>
            <p:cNvSpPr/>
            <p:nvPr/>
          </p:nvSpPr>
          <p:spPr>
            <a:xfrm>
              <a:off x="8969292" y="3594855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FC835174-2424-0F08-2F6F-6EC2C0FF13A7}"/>
                </a:ext>
              </a:extLst>
            </p:cNvPr>
            <p:cNvSpPr/>
            <p:nvPr/>
          </p:nvSpPr>
          <p:spPr>
            <a:xfrm>
              <a:off x="9180633" y="3594855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5A7D78A7-791A-E87D-924D-869ACF0D8C70}"/>
                </a:ext>
              </a:extLst>
            </p:cNvPr>
            <p:cNvSpPr/>
            <p:nvPr/>
          </p:nvSpPr>
          <p:spPr>
            <a:xfrm>
              <a:off x="9391974" y="3594855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05EEFF6D-CE9A-BCEB-12DB-2A4A20F3CD9E}"/>
                </a:ext>
              </a:extLst>
            </p:cNvPr>
            <p:cNvSpPr/>
            <p:nvPr/>
          </p:nvSpPr>
          <p:spPr>
            <a:xfrm>
              <a:off x="9603315" y="3594855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2F3327F4-A187-BBF3-7084-6C9149D14AA4}"/>
                </a:ext>
              </a:extLst>
            </p:cNvPr>
            <p:cNvSpPr/>
            <p:nvPr/>
          </p:nvSpPr>
          <p:spPr>
            <a:xfrm>
              <a:off x="9814656" y="3594855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AF3A685F-B366-8874-1CB4-1EA3727BC05F}"/>
                </a:ext>
              </a:extLst>
            </p:cNvPr>
            <p:cNvSpPr/>
            <p:nvPr/>
          </p:nvSpPr>
          <p:spPr>
            <a:xfrm>
              <a:off x="10025997" y="3594855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D0294A99-9CD4-B978-0C86-C0F281CA2908}"/>
                </a:ext>
              </a:extLst>
            </p:cNvPr>
            <p:cNvSpPr/>
            <p:nvPr/>
          </p:nvSpPr>
          <p:spPr>
            <a:xfrm>
              <a:off x="10237338" y="3594855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AF192FA4-2463-CF75-0778-E3DD8607BACF}"/>
                </a:ext>
              </a:extLst>
            </p:cNvPr>
            <p:cNvSpPr txBox="1"/>
            <p:nvPr/>
          </p:nvSpPr>
          <p:spPr>
            <a:xfrm>
              <a:off x="9152544" y="3210753"/>
              <a:ext cx="111857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Church Council</a:t>
              </a:r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F255AEF4-A71B-378C-4DC8-2C96D52EEE4E}"/>
                </a:ext>
              </a:extLst>
            </p:cNvPr>
            <p:cNvSpPr/>
            <p:nvPr/>
          </p:nvSpPr>
          <p:spPr>
            <a:xfrm>
              <a:off x="8893721" y="5199704"/>
              <a:ext cx="772482" cy="355053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Mission</a:t>
              </a: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07881143-D37A-AEAF-8750-E09DB5D772E7}"/>
                </a:ext>
              </a:extLst>
            </p:cNvPr>
            <p:cNvSpPr/>
            <p:nvPr/>
          </p:nvSpPr>
          <p:spPr>
            <a:xfrm>
              <a:off x="9731690" y="5199704"/>
              <a:ext cx="772482" cy="355053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Worship</a:t>
              </a:r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550CE2F7-106B-8D21-63E7-11316A37A877}"/>
                </a:ext>
              </a:extLst>
            </p:cNvPr>
            <p:cNvSpPr/>
            <p:nvPr/>
          </p:nvSpPr>
          <p:spPr>
            <a:xfrm>
              <a:off x="8893721" y="5647747"/>
              <a:ext cx="772482" cy="355053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Property</a:t>
              </a:r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F59F424D-4633-75A6-B887-CCDE9AEB24D3}"/>
                </a:ext>
              </a:extLst>
            </p:cNvPr>
            <p:cNvSpPr/>
            <p:nvPr/>
          </p:nvSpPr>
          <p:spPr>
            <a:xfrm>
              <a:off x="9731690" y="5647747"/>
              <a:ext cx="772482" cy="355053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Finance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7650D39A-4965-AD63-06F2-58BB27F226F9}"/>
              </a:ext>
            </a:extLst>
          </p:cNvPr>
          <p:cNvGrpSpPr/>
          <p:nvPr/>
        </p:nvGrpSpPr>
        <p:grpSpPr>
          <a:xfrm>
            <a:off x="1471175" y="3191256"/>
            <a:ext cx="2908801" cy="2903329"/>
            <a:chOff x="1471175" y="3191256"/>
            <a:chExt cx="2908801" cy="2903329"/>
          </a:xfrm>
        </p:grpSpPr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480D56EB-E203-D3D4-5892-61F9E8B55E3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1175" y="4006991"/>
              <a:ext cx="2908801" cy="2087594"/>
            </a:xfrm>
            <a:prstGeom prst="rect">
              <a:avLst/>
            </a:prstGeom>
          </p:spPr>
        </p:pic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2430B4F-288C-3A3E-2E10-B57286CD26BD}"/>
                </a:ext>
              </a:extLst>
            </p:cNvPr>
            <p:cNvSpPr/>
            <p:nvPr/>
          </p:nvSpPr>
          <p:spPr>
            <a:xfrm>
              <a:off x="2193477" y="3575358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94BE7428-E89C-9AD5-1261-0E1CF32B1D0F}"/>
                </a:ext>
              </a:extLst>
            </p:cNvPr>
            <p:cNvSpPr/>
            <p:nvPr/>
          </p:nvSpPr>
          <p:spPr>
            <a:xfrm>
              <a:off x="2404818" y="3575358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F8BE7C6-B5BA-3FAA-7C26-1012EDF574BA}"/>
                </a:ext>
              </a:extLst>
            </p:cNvPr>
            <p:cNvSpPr/>
            <p:nvPr/>
          </p:nvSpPr>
          <p:spPr>
            <a:xfrm>
              <a:off x="2616159" y="3575358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E6B66935-1BD9-078A-698D-C1E9D34CD0B3}"/>
                </a:ext>
              </a:extLst>
            </p:cNvPr>
            <p:cNvSpPr/>
            <p:nvPr/>
          </p:nvSpPr>
          <p:spPr>
            <a:xfrm>
              <a:off x="2827500" y="3575358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F54F0061-42F4-98AA-B8F1-8CF26FB99659}"/>
                </a:ext>
              </a:extLst>
            </p:cNvPr>
            <p:cNvSpPr/>
            <p:nvPr/>
          </p:nvSpPr>
          <p:spPr>
            <a:xfrm>
              <a:off x="3038841" y="3575358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7EEB87BD-1FA9-0089-A102-05909D273B73}"/>
                </a:ext>
              </a:extLst>
            </p:cNvPr>
            <p:cNvSpPr/>
            <p:nvPr/>
          </p:nvSpPr>
          <p:spPr>
            <a:xfrm>
              <a:off x="3250182" y="3575358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1AC9B7E3-159E-6885-896B-881DB574E9C9}"/>
                </a:ext>
              </a:extLst>
            </p:cNvPr>
            <p:cNvSpPr/>
            <p:nvPr/>
          </p:nvSpPr>
          <p:spPr>
            <a:xfrm>
              <a:off x="3461523" y="3575358"/>
              <a:ext cx="183867" cy="18386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7705D65C-82A9-D9C5-2796-49CB79B2FA3E}"/>
                </a:ext>
              </a:extLst>
            </p:cNvPr>
            <p:cNvSpPr txBox="1"/>
            <p:nvPr/>
          </p:nvSpPr>
          <p:spPr>
            <a:xfrm>
              <a:off x="2038401" y="3191256"/>
              <a:ext cx="17661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Multi-Site Church Council</a:t>
              </a: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A8D89CB-C6DC-0637-08D5-45C3CBBCDAC5}"/>
              </a:ext>
            </a:extLst>
          </p:cNvPr>
          <p:cNvGrpSpPr/>
          <p:nvPr/>
        </p:nvGrpSpPr>
        <p:grpSpPr>
          <a:xfrm>
            <a:off x="3637705" y="957386"/>
            <a:ext cx="4738979" cy="1282370"/>
            <a:chOff x="3293576" y="797948"/>
            <a:chExt cx="4738979" cy="1282370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8F0E489F-2205-13B6-F3BF-F68707AFF306}"/>
                </a:ext>
              </a:extLst>
            </p:cNvPr>
            <p:cNvGrpSpPr/>
            <p:nvPr/>
          </p:nvGrpSpPr>
          <p:grpSpPr>
            <a:xfrm>
              <a:off x="4015294" y="1176865"/>
              <a:ext cx="3348254" cy="250157"/>
              <a:chOff x="4041648" y="1550990"/>
              <a:chExt cx="3348254" cy="250157"/>
            </a:xfrm>
          </p:grpSpPr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128B8FFE-F337-55EE-3A6C-CA9B9C2D2ED2}"/>
                  </a:ext>
                </a:extLst>
              </p:cNvPr>
              <p:cNvSpPr/>
              <p:nvPr/>
            </p:nvSpPr>
            <p:spPr>
              <a:xfrm>
                <a:off x="4041648" y="1551211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6" name="Oval 125">
                <a:extLst>
                  <a:ext uri="{FF2B5EF4-FFF2-40B4-BE49-F238E27FC236}">
                    <a16:creationId xmlns:a16="http://schemas.microsoft.com/office/drawing/2014/main" id="{9BF361A4-966F-C148-9420-3B2E83D6F907}"/>
                  </a:ext>
                </a:extLst>
              </p:cNvPr>
              <p:cNvSpPr/>
              <p:nvPr/>
            </p:nvSpPr>
            <p:spPr>
              <a:xfrm>
                <a:off x="4338941" y="1550990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8" name="Oval 127">
                <a:extLst>
                  <a:ext uri="{FF2B5EF4-FFF2-40B4-BE49-F238E27FC236}">
                    <a16:creationId xmlns:a16="http://schemas.microsoft.com/office/drawing/2014/main" id="{109DC3C4-3EA3-C3AB-4CBD-13A7E15C1D9F}"/>
                  </a:ext>
                </a:extLst>
              </p:cNvPr>
              <p:cNvSpPr/>
              <p:nvPr/>
            </p:nvSpPr>
            <p:spPr>
              <a:xfrm>
                <a:off x="4650166" y="1550990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0" name="Oval 129">
                <a:extLst>
                  <a:ext uri="{FF2B5EF4-FFF2-40B4-BE49-F238E27FC236}">
                    <a16:creationId xmlns:a16="http://schemas.microsoft.com/office/drawing/2014/main" id="{36DACB4C-7E50-D141-D090-99915C852E83}"/>
                  </a:ext>
                </a:extLst>
              </p:cNvPr>
              <p:cNvSpPr/>
              <p:nvPr/>
            </p:nvSpPr>
            <p:spPr>
              <a:xfrm>
                <a:off x="4961391" y="1550990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FFF6E1EE-2686-7127-E715-387AD5FACDA2}"/>
                  </a:ext>
                </a:extLst>
              </p:cNvPr>
              <p:cNvSpPr/>
              <p:nvPr/>
            </p:nvSpPr>
            <p:spPr>
              <a:xfrm>
                <a:off x="5272616" y="1550990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3" name="Oval 132">
                <a:extLst>
                  <a:ext uri="{FF2B5EF4-FFF2-40B4-BE49-F238E27FC236}">
                    <a16:creationId xmlns:a16="http://schemas.microsoft.com/office/drawing/2014/main" id="{B9FAD8EC-0145-C6D0-0340-31CC29148F36}"/>
                  </a:ext>
                </a:extLst>
              </p:cNvPr>
              <p:cNvSpPr/>
              <p:nvPr/>
            </p:nvSpPr>
            <p:spPr>
              <a:xfrm>
                <a:off x="5583841" y="1550990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5" name="Oval 134">
                <a:extLst>
                  <a:ext uri="{FF2B5EF4-FFF2-40B4-BE49-F238E27FC236}">
                    <a16:creationId xmlns:a16="http://schemas.microsoft.com/office/drawing/2014/main" id="{7CF0F246-AE16-9604-F498-3BBDE438E657}"/>
                  </a:ext>
                </a:extLst>
              </p:cNvPr>
              <p:cNvSpPr/>
              <p:nvPr/>
            </p:nvSpPr>
            <p:spPr>
              <a:xfrm>
                <a:off x="5895066" y="1550990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6" name="Oval 135">
                <a:extLst>
                  <a:ext uri="{FF2B5EF4-FFF2-40B4-BE49-F238E27FC236}">
                    <a16:creationId xmlns:a16="http://schemas.microsoft.com/office/drawing/2014/main" id="{87918D8B-3566-3D36-2337-D0B1C2194D6C}"/>
                  </a:ext>
                </a:extLst>
              </p:cNvPr>
              <p:cNvSpPr/>
              <p:nvPr/>
            </p:nvSpPr>
            <p:spPr>
              <a:xfrm>
                <a:off x="6206291" y="1550990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7" name="Oval 136">
                <a:extLst>
                  <a:ext uri="{FF2B5EF4-FFF2-40B4-BE49-F238E27FC236}">
                    <a16:creationId xmlns:a16="http://schemas.microsoft.com/office/drawing/2014/main" id="{37DF47A1-8523-4DCD-03D8-CF13BEC86C58}"/>
                  </a:ext>
                </a:extLst>
              </p:cNvPr>
              <p:cNvSpPr/>
              <p:nvPr/>
            </p:nvSpPr>
            <p:spPr>
              <a:xfrm>
                <a:off x="6517516" y="1550990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8" name="Oval 137">
                <a:extLst>
                  <a:ext uri="{FF2B5EF4-FFF2-40B4-BE49-F238E27FC236}">
                    <a16:creationId xmlns:a16="http://schemas.microsoft.com/office/drawing/2014/main" id="{4FF19E1E-6B12-8767-EE39-205E22C22C7F}"/>
                  </a:ext>
                </a:extLst>
              </p:cNvPr>
              <p:cNvSpPr/>
              <p:nvPr/>
            </p:nvSpPr>
            <p:spPr>
              <a:xfrm>
                <a:off x="6828741" y="1550990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9" name="Oval 138">
                <a:extLst>
                  <a:ext uri="{FF2B5EF4-FFF2-40B4-BE49-F238E27FC236}">
                    <a16:creationId xmlns:a16="http://schemas.microsoft.com/office/drawing/2014/main" id="{1E90FC10-0F4F-9B5A-28AA-8D7BA003E90C}"/>
                  </a:ext>
                </a:extLst>
              </p:cNvPr>
              <p:cNvSpPr/>
              <p:nvPr/>
            </p:nvSpPr>
            <p:spPr>
              <a:xfrm>
                <a:off x="7139966" y="1550990"/>
                <a:ext cx="249936" cy="249936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F48A506C-F5C4-518F-7614-0103916F1C81}"/>
                </a:ext>
              </a:extLst>
            </p:cNvPr>
            <p:cNvSpPr txBox="1"/>
            <p:nvPr/>
          </p:nvSpPr>
          <p:spPr>
            <a:xfrm>
              <a:off x="4849286" y="797948"/>
              <a:ext cx="16275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Circuit Meeting</a:t>
              </a:r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3C8A164D-AC31-4D5B-073C-3165466091DB}"/>
                </a:ext>
              </a:extLst>
            </p:cNvPr>
            <p:cNvGrpSpPr/>
            <p:nvPr/>
          </p:nvGrpSpPr>
          <p:grpSpPr>
            <a:xfrm>
              <a:off x="3293576" y="1568254"/>
              <a:ext cx="4738979" cy="512064"/>
              <a:chOff x="3151142" y="1581388"/>
              <a:chExt cx="4738979" cy="512064"/>
            </a:xfrm>
          </p:grpSpPr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B31D142C-71DE-69BD-B3B9-7A688E992C4C}"/>
                  </a:ext>
                </a:extLst>
              </p:cNvPr>
              <p:cNvSpPr/>
              <p:nvPr/>
            </p:nvSpPr>
            <p:spPr>
              <a:xfrm>
                <a:off x="3151142" y="1581388"/>
                <a:ext cx="1114088" cy="512064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6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Mission</a:t>
                </a:r>
              </a:p>
            </p:txBody>
          </p: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EBDD1702-7219-6479-9166-1B194DD80C39}"/>
                  </a:ext>
                </a:extLst>
              </p:cNvPr>
              <p:cNvSpPr/>
              <p:nvPr/>
            </p:nvSpPr>
            <p:spPr>
              <a:xfrm>
                <a:off x="4360434" y="1581388"/>
                <a:ext cx="1114088" cy="512064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6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Worship</a:t>
                </a:r>
              </a:p>
            </p:txBody>
          </p:sp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851CD082-A069-4744-C94F-0231A4525059}"/>
                  </a:ext>
                </a:extLst>
              </p:cNvPr>
              <p:cNvSpPr/>
              <p:nvPr/>
            </p:nvSpPr>
            <p:spPr>
              <a:xfrm>
                <a:off x="5569765" y="1581388"/>
                <a:ext cx="1114088" cy="512064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6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Central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6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Property</a:t>
                </a:r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B1224B51-3F5F-FED5-F388-E7152181070F}"/>
                  </a:ext>
                </a:extLst>
              </p:cNvPr>
              <p:cNvSpPr/>
              <p:nvPr/>
            </p:nvSpPr>
            <p:spPr>
              <a:xfrm>
                <a:off x="6776033" y="1581388"/>
                <a:ext cx="1114088" cy="512064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6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Central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6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Finance</a:t>
                </a:r>
              </a:p>
            </p:txBody>
          </p:sp>
        </p:grpSp>
      </p:grpSp>
      <p:cxnSp>
        <p:nvCxnSpPr>
          <p:cNvPr id="141" name="Connector: Elbow 140">
            <a:extLst>
              <a:ext uri="{FF2B5EF4-FFF2-40B4-BE49-F238E27FC236}">
                <a16:creationId xmlns:a16="http://schemas.microsoft.com/office/drawing/2014/main" id="{6FD8FA5E-1B27-0BAF-A9F8-0B2EA2993046}"/>
              </a:ext>
            </a:extLst>
          </p:cNvPr>
          <p:cNvCxnSpPr>
            <a:stCxn id="79" idx="0"/>
            <a:endCxn id="118" idx="0"/>
          </p:cNvCxnSpPr>
          <p:nvPr/>
        </p:nvCxnSpPr>
        <p:spPr>
          <a:xfrm rot="16200000" flipH="1">
            <a:off x="5886275" y="226444"/>
            <a:ext cx="19497" cy="5949120"/>
          </a:xfrm>
          <a:prstGeom prst="bentConnector3">
            <a:avLst>
              <a:gd name="adj1" fmla="val -1172488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C678E8DF-A049-8E12-0525-6BBE55AF9132}"/>
              </a:ext>
            </a:extLst>
          </p:cNvPr>
          <p:cNvCxnSpPr>
            <a:cxnSpLocks/>
            <a:stCxn id="104" idx="0"/>
          </p:cNvCxnSpPr>
          <p:nvPr/>
        </p:nvCxnSpPr>
        <p:spPr>
          <a:xfrm flipV="1">
            <a:off x="6002061" y="2432304"/>
            <a:ext cx="0" cy="7784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4080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2142</TotalTime>
  <Words>649</Words>
  <Application>Microsoft Macintosh PowerPoint</Application>
  <PresentationFormat>Widescreen</PresentationFormat>
  <Paragraphs>157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Aptos</vt:lpstr>
      <vt:lpstr>Aptos Display</vt:lpstr>
      <vt:lpstr>Arial</vt:lpstr>
      <vt:lpstr>Arial Rounded MT Bold</vt:lpstr>
      <vt:lpstr>ArialMT</vt:lpstr>
      <vt:lpstr>Calibri</vt:lpstr>
      <vt:lpstr>Calibri Light</vt:lpstr>
      <vt:lpstr>Office Theme</vt:lpstr>
      <vt:lpstr>1_Office Theme</vt:lpstr>
      <vt:lpstr>National Forest East  Methodist Circuit Meeting </vt:lpstr>
      <vt:lpstr>National Forest East Methodist Circuit Meeting  </vt:lpstr>
      <vt:lpstr>National Forest East Methodist Circuit Meeting </vt:lpstr>
      <vt:lpstr>National Forest East Methodist Circuit Meeting </vt:lpstr>
      <vt:lpstr>National Forest East Methodist Circuit Meeting </vt:lpstr>
      <vt:lpstr>National Forest East Methodist Circuit Meeting </vt:lpstr>
      <vt:lpstr>National Forest East Methodist Circuit Meeting </vt:lpstr>
      <vt:lpstr>PowerPoint Presentation</vt:lpstr>
      <vt:lpstr>PowerPoint Presentation</vt:lpstr>
      <vt:lpstr>PowerPoint Presentation</vt:lpstr>
      <vt:lpstr>National Forest East Methodist Circuit Meeting </vt:lpstr>
      <vt:lpstr>National Forest East Methodist Circuit Meeting </vt:lpstr>
      <vt:lpstr>National Forest East Methodist Circuit Meeting </vt:lpstr>
      <vt:lpstr>National Forest East Methodist Circuit Meeting </vt:lpstr>
      <vt:lpstr>National Forest East Methodist Circuit Meeting </vt:lpstr>
      <vt:lpstr>National Forest East Methodist Circuit Meeting </vt:lpstr>
      <vt:lpstr>National Forest East Methodist Circuit Meeting </vt:lpstr>
      <vt:lpstr>National Forest East Methodist Circuit Meeting </vt:lpstr>
      <vt:lpstr>National Forest East Methodist Circuit Meeting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Phil Snelson</dc:creator>
  <cp:lastModifiedBy>Phil Snelson</cp:lastModifiedBy>
  <cp:revision>6</cp:revision>
  <cp:lastPrinted>2026-06-03T11:51:40Z</cp:lastPrinted>
  <dcterms:created xsi:type="dcterms:W3CDTF">2024-06-19T16:18:23Z</dcterms:created>
  <dcterms:modified xsi:type="dcterms:W3CDTF">2026-06-09T07:24:19Z</dcterms:modified>
</cp:coreProperties>
</file>